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notesSlides/notesSlide20.xml" ContentType="application/vnd.openxmlformats-officedocument.presentationml.notesSlide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9" r:id="rId1"/>
    <p:sldMasterId id="2147483680" r:id="rId2"/>
    <p:sldMasterId id="2147483690" r:id="rId3"/>
    <p:sldMasterId id="2147483698" r:id="rId4"/>
    <p:sldMasterId id="2147483706" r:id="rId5"/>
  </p:sldMasterIdLst>
  <p:notesMasterIdLst>
    <p:notesMasterId r:id="rId37"/>
  </p:notesMasterIdLst>
  <p:handoutMasterIdLst>
    <p:handoutMasterId r:id="rId38"/>
  </p:handoutMasterIdLst>
  <p:sldIdLst>
    <p:sldId id="315" r:id="rId6"/>
    <p:sldId id="316" r:id="rId7"/>
    <p:sldId id="352" r:id="rId8"/>
    <p:sldId id="353" r:id="rId9"/>
    <p:sldId id="359" r:id="rId10"/>
    <p:sldId id="360" r:id="rId11"/>
    <p:sldId id="355" r:id="rId12"/>
    <p:sldId id="364" r:id="rId13"/>
    <p:sldId id="365" r:id="rId14"/>
    <p:sldId id="363" r:id="rId15"/>
    <p:sldId id="356" r:id="rId16"/>
    <p:sldId id="362" r:id="rId17"/>
    <p:sldId id="333" r:id="rId18"/>
    <p:sldId id="319" r:id="rId19"/>
    <p:sldId id="320" r:id="rId20"/>
    <p:sldId id="334" r:id="rId21"/>
    <p:sldId id="343" r:id="rId22"/>
    <p:sldId id="340" r:id="rId23"/>
    <p:sldId id="341" r:id="rId24"/>
    <p:sldId id="342" r:id="rId25"/>
    <p:sldId id="323" r:id="rId26"/>
    <p:sldId id="327" r:id="rId27"/>
    <p:sldId id="324" r:id="rId28"/>
    <p:sldId id="347" r:id="rId29"/>
    <p:sldId id="348" r:id="rId30"/>
    <p:sldId id="349" r:id="rId31"/>
    <p:sldId id="350" r:id="rId32"/>
    <p:sldId id="351" r:id="rId33"/>
    <p:sldId id="325" r:id="rId34"/>
    <p:sldId id="328" r:id="rId35"/>
    <p:sldId id="313" r:id="rId36"/>
  </p:sldIdLst>
  <p:sldSz cx="9144000" cy="6858000" type="screen4x3"/>
  <p:notesSz cx="6807200" cy="99393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HGP創英角ｺﾞｼｯｸUB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HGP創英角ｺﾞｼｯｸUB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HGP創英角ｺﾞｼｯｸUB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HGP創英角ｺﾞｼｯｸUB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HGP創英角ｺﾞｼｯｸUB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HGP創英角ｺﾞｼｯｸUB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HGP創英角ｺﾞｼｯｸUB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HGP創英角ｺﾞｼｯｸUB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HGP創英角ｺﾞｼｯｸUB" pitchFamily="50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7A5"/>
    <a:srgbClr val="9DCADF"/>
    <a:srgbClr val="4885C2"/>
    <a:srgbClr val="009999"/>
    <a:srgbClr val="2787A0"/>
    <a:srgbClr val="CC3300"/>
    <a:srgbClr val="34B3D2"/>
    <a:srgbClr val="36B1D2"/>
    <a:srgbClr val="238AA5"/>
    <a:srgbClr val="7799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6140" autoAdjust="0"/>
    <p:restoredTop sz="92657" autoAdjust="0"/>
  </p:normalViewPr>
  <p:slideViewPr>
    <p:cSldViewPr snapToObjects="1" showGuides="1">
      <p:cViewPr>
        <p:scale>
          <a:sx n="70" d="100"/>
          <a:sy n="70" d="100"/>
        </p:scale>
        <p:origin x="-114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52" d="100"/>
          <a:sy n="52" d="100"/>
        </p:scale>
        <p:origin x="-2970" y="-108"/>
      </p:cViewPr>
      <p:guideLst>
        <p:guide orient="horz" pos="3130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US" sz="2200" dirty="0" smtClean="0">
                <a:solidFill>
                  <a:schemeClr val="accent5">
                    <a:lumMod val="50000"/>
                  </a:schemeClr>
                </a:solidFill>
              </a:rPr>
              <a:t>App </a:t>
            </a:r>
            <a:r>
              <a:rPr lang="en-US" sz="2200" baseline="0" dirty="0" smtClean="0">
                <a:solidFill>
                  <a:schemeClr val="accent5">
                    <a:lumMod val="50000"/>
                  </a:schemeClr>
                </a:solidFill>
              </a:rPr>
              <a:t>Execution Time</a:t>
            </a:r>
          </a:p>
          <a:p>
            <a:pPr>
              <a:defRPr sz="1400"/>
            </a:pPr>
            <a:r>
              <a:rPr lang="en-US" sz="1400" baseline="0" dirty="0" smtClean="0">
                <a:solidFill>
                  <a:schemeClr val="accent5">
                    <a:lumMod val="50000"/>
                  </a:schemeClr>
                </a:solidFill>
              </a:rPr>
              <a:t>(1024MB RAM, 2 CPU Core,</a:t>
            </a:r>
          </a:p>
          <a:p>
            <a:pPr>
              <a:defRPr sz="1400"/>
            </a:pPr>
            <a:r>
              <a:rPr lang="en-US" sz="1400" baseline="0" dirty="0" smtClean="0">
                <a:solidFill>
                  <a:schemeClr val="accent5">
                    <a:lumMod val="50000"/>
                  </a:schemeClr>
                </a:solidFill>
              </a:rPr>
              <a:t>10 images 10000x10000p)</a:t>
            </a:r>
            <a:endParaRPr lang="en-US" sz="1400" dirty="0">
              <a:solidFill>
                <a:schemeClr val="accent5">
                  <a:lumMod val="50000"/>
                </a:schemeClr>
              </a:solidFill>
            </a:endParaRPr>
          </a:p>
        </c:rich>
      </c:tx>
      <c:layout>
        <c:manualLayout>
          <c:xMode val="edge"/>
          <c:yMode val="edge"/>
          <c:x val="0.30157223958248125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8469931892394412"/>
          <c:y val="0.21015918955836635"/>
          <c:w val="0.67829766594071161"/>
          <c:h val="0.680573726580866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 w="25400" cap="flat" cmpd="sng" algn="ctr">
                <a:solidFill>
                  <a:schemeClr val="accent5">
                    <a:shade val="50000"/>
                  </a:schemeClr>
                </a:solidFill>
                <a:prstDash val="solid"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VM</c:v>
                </c:pt>
                <c:pt idx="1">
                  <c:v>Docker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349</c:v>
                </c:pt>
                <c:pt idx="1">
                  <c:v>113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7306880"/>
        <c:axId val="77308672"/>
      </c:barChart>
      <c:catAx>
        <c:axId val="7730688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77308672"/>
        <c:crosses val="autoZero"/>
        <c:auto val="1"/>
        <c:lblAlgn val="ctr"/>
        <c:lblOffset val="100"/>
        <c:noMultiLvlLbl val="0"/>
      </c:catAx>
      <c:valAx>
        <c:axId val="773086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b="0">
                    <a:solidFill>
                      <a:schemeClr val="accent5">
                        <a:lumMod val="50000"/>
                      </a:schemeClr>
                    </a:solidFill>
                  </a:defRPr>
                </a:pPr>
                <a:r>
                  <a:rPr lang="en-US" sz="2400" b="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Time in sec </a:t>
                </a:r>
                <a:endParaRPr lang="en-US" sz="2400" b="0" dirty="0">
                  <a:solidFill>
                    <a:schemeClr val="accent5">
                      <a:lumMod val="50000"/>
                    </a:schemeClr>
                  </a:solidFill>
                </a:endParaRPr>
              </a:p>
            </c:rich>
          </c:tx>
          <c:layout>
            <c:manualLayout>
              <c:xMode val="edge"/>
              <c:yMode val="edge"/>
              <c:x val="4.7094796687153877E-2"/>
              <c:y val="0.3871638107503198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773068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>
                <a:solidFill>
                  <a:schemeClr val="accent5">
                    <a:lumMod val="50000"/>
                  </a:schemeClr>
                </a:solidFill>
              </a:defRPr>
            </a:pP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Launch Time </a:t>
            </a:r>
          </a:p>
          <a:p>
            <a:pPr>
              <a:defRPr sz="1400">
                <a:solidFill>
                  <a:schemeClr val="accent5">
                    <a:lumMod val="50000"/>
                  </a:schemeClr>
                </a:solidFill>
              </a:defRPr>
            </a:pP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0099912196118819"/>
          <c:y val="0.12612776604849102"/>
          <c:w val="0.76928715194885011"/>
          <c:h val="0.756172496544571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Launch time (sec)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 w="25400" cap="flat" cmpd="sng" algn="ctr">
                <a:solidFill>
                  <a:schemeClr val="accent5">
                    <a:shade val="50000"/>
                  </a:schemeClr>
                </a:solidFill>
                <a:prstDash val="solid"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VM</c:v>
                </c:pt>
                <c:pt idx="1">
                  <c:v>Docker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0.35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7638272"/>
        <c:axId val="77640064"/>
      </c:barChart>
      <c:catAx>
        <c:axId val="7763827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77640064"/>
        <c:crosses val="autoZero"/>
        <c:auto val="1"/>
        <c:lblAlgn val="ctr"/>
        <c:lblOffset val="100"/>
        <c:noMultiLvlLbl val="0"/>
      </c:catAx>
      <c:valAx>
        <c:axId val="77640064"/>
        <c:scaling>
          <c:orientation val="minMax"/>
        </c:scaling>
        <c:delete val="0"/>
        <c:axPos val="l"/>
        <c:majorGridlines/>
        <c:title>
          <c:tx>
            <c:rich>
              <a:bodyPr rot="-5400000" vert="horz" anchor="t" anchorCtr="1"/>
              <a:lstStyle/>
              <a:p>
                <a:pPr>
                  <a:defRPr b="0">
                    <a:solidFill>
                      <a:schemeClr val="accent5">
                        <a:lumMod val="50000"/>
                      </a:schemeClr>
                    </a:solidFill>
                  </a:defRPr>
                </a:pPr>
                <a:r>
                  <a:rPr lang="en-US" sz="2400" b="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Time in sec</a:t>
                </a:r>
                <a:endParaRPr lang="en-US" sz="2400" b="0" dirty="0">
                  <a:solidFill>
                    <a:schemeClr val="accent5">
                      <a:lumMod val="50000"/>
                    </a:schemeClr>
                  </a:solidFill>
                </a:endParaRPr>
              </a:p>
            </c:rich>
          </c:tx>
          <c:layout>
            <c:manualLayout>
              <c:xMode val="edge"/>
              <c:yMode val="edge"/>
              <c:x val="0"/>
              <c:y val="0.3406394443242273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776382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 sz="1000"/>
            </a:pPr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</a:rPr>
              <a:t>Application</a:t>
            </a:r>
            <a:r>
              <a:rPr lang="en-US" sz="1400" baseline="0" dirty="0" smtClean="0">
                <a:solidFill>
                  <a:schemeClr val="accent5">
                    <a:lumMod val="50000"/>
                  </a:schemeClr>
                </a:solidFill>
              </a:rPr>
              <a:t> Execution Time In Parallel Processing:</a:t>
            </a:r>
          </a:p>
          <a:p>
            <a:pPr algn="ctr">
              <a:defRPr sz="1000"/>
            </a:pPr>
            <a:r>
              <a:rPr lang="en-US" sz="1000" baseline="0" dirty="0" smtClean="0">
                <a:solidFill>
                  <a:schemeClr val="accent5">
                    <a:lumMod val="50000"/>
                  </a:schemeClr>
                </a:solidFill>
              </a:rPr>
              <a:t>3 VM </a:t>
            </a:r>
            <a:r>
              <a:rPr lang="en-US" sz="1000" baseline="0" dirty="0" err="1" smtClean="0">
                <a:solidFill>
                  <a:schemeClr val="accent5">
                    <a:lumMod val="50000"/>
                  </a:schemeClr>
                </a:solidFill>
              </a:rPr>
              <a:t>Vs</a:t>
            </a:r>
            <a:r>
              <a:rPr lang="en-US" sz="1000" baseline="0" dirty="0" smtClean="0">
                <a:solidFill>
                  <a:schemeClr val="accent5">
                    <a:lumMod val="50000"/>
                  </a:schemeClr>
                </a:solidFill>
              </a:rPr>
              <a:t> 6 Docker Containers</a:t>
            </a:r>
          </a:p>
          <a:p>
            <a:pPr algn="ctr">
              <a:defRPr sz="1000"/>
            </a:pPr>
            <a:r>
              <a:rPr lang="en-US" sz="1000" baseline="0" dirty="0" smtClean="0">
                <a:solidFill>
                  <a:schemeClr val="accent5">
                    <a:lumMod val="50000"/>
                  </a:schemeClr>
                </a:solidFill>
              </a:rPr>
              <a:t>(900MB RAM, 1 CPU Core, 10 Images 10000x10000p)</a:t>
            </a:r>
            <a:endParaRPr lang="en-US" sz="1000" dirty="0">
              <a:solidFill>
                <a:schemeClr val="accent5">
                  <a:lumMod val="50000"/>
                </a:schemeClr>
              </a:solidFill>
            </a:endParaRPr>
          </a:p>
        </c:rich>
      </c:tx>
      <c:layout>
        <c:manualLayout>
          <c:xMode val="edge"/>
          <c:yMode val="edge"/>
          <c:x val="0.47860380577427819"/>
          <c:y val="2.3165776669144371E-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7660884186351705"/>
          <c:y val="0.15604827650808711"/>
          <c:w val="0.78262729658792651"/>
          <c:h val="0.511514029431480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1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2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3"/>
            <c:invertIfNegative val="0"/>
            <c:bubble3D val="0"/>
            <c:spPr>
              <a:solidFill>
                <a:schemeClr val="accent5"/>
              </a:solidFill>
              <a:ln w="25400" cap="flat" cmpd="sng" algn="ctr">
                <a:solidFill>
                  <a:schemeClr val="accent5">
                    <a:shade val="50000"/>
                  </a:schemeClr>
                </a:solidFill>
                <a:prstDash val="solid"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25400" cap="flat" cmpd="sng" algn="ctr">
                <a:solidFill>
                  <a:schemeClr val="accent5">
                    <a:shade val="50000"/>
                  </a:schemeClr>
                </a:solidFill>
                <a:prstDash val="solid"/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chemeClr val="accent5"/>
              </a:solidFill>
              <a:ln w="25400" cap="flat" cmpd="sng" algn="ctr">
                <a:solidFill>
                  <a:schemeClr val="accent5">
                    <a:shade val="50000"/>
                  </a:schemeClr>
                </a:solidFill>
                <a:prstDash val="solid"/>
              </a:ln>
              <a:effectLst/>
            </c:spPr>
          </c:dPt>
          <c:dPt>
            <c:idx val="6"/>
            <c:invertIfNegative val="0"/>
            <c:bubble3D val="0"/>
            <c:spPr>
              <a:solidFill>
                <a:schemeClr val="accent5"/>
              </a:solidFill>
              <a:ln w="25400" cap="flat" cmpd="sng" algn="ctr">
                <a:solidFill>
                  <a:schemeClr val="accent5">
                    <a:shade val="50000"/>
                  </a:schemeClr>
                </a:solidFill>
                <a:prstDash val="solid"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chemeClr val="accent5"/>
              </a:solidFill>
              <a:ln w="25400" cap="flat" cmpd="sng" algn="ctr">
                <a:solidFill>
                  <a:schemeClr val="accent5">
                    <a:shade val="50000"/>
                  </a:schemeClr>
                </a:solidFill>
                <a:prstDash val="solid"/>
              </a:ln>
              <a:effectLst/>
            </c:spPr>
          </c:dPt>
          <c:dPt>
            <c:idx val="8"/>
            <c:invertIfNegative val="0"/>
            <c:bubble3D val="0"/>
            <c:spPr>
              <a:solidFill>
                <a:schemeClr val="accent5"/>
              </a:solidFill>
              <a:ln w="25400" cap="flat" cmpd="sng" algn="ctr">
                <a:solidFill>
                  <a:schemeClr val="accent5">
                    <a:shade val="50000"/>
                  </a:schemeClr>
                </a:solidFill>
                <a:prstDash val="solid"/>
              </a:ln>
              <a:effectLst/>
            </c:spPr>
          </c:dPt>
          <c:cat>
            <c:strRef>
              <c:f>Sheet1!$A$2:$A$10</c:f>
              <c:strCache>
                <c:ptCount val="9"/>
                <c:pt idx="0">
                  <c:v>VM 1</c:v>
                </c:pt>
                <c:pt idx="1">
                  <c:v>VM 2</c:v>
                </c:pt>
                <c:pt idx="2">
                  <c:v>VM 3</c:v>
                </c:pt>
                <c:pt idx="3">
                  <c:v>Container 1</c:v>
                </c:pt>
                <c:pt idx="4">
                  <c:v>Container 2</c:v>
                </c:pt>
                <c:pt idx="5">
                  <c:v>Container 3</c:v>
                </c:pt>
                <c:pt idx="6">
                  <c:v>Container 4</c:v>
                </c:pt>
                <c:pt idx="7">
                  <c:v>Container 5</c:v>
                </c:pt>
                <c:pt idx="8">
                  <c:v>Container 6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1057</c:v>
                </c:pt>
                <c:pt idx="1">
                  <c:v>978</c:v>
                </c:pt>
                <c:pt idx="2">
                  <c:v>1851</c:v>
                </c:pt>
                <c:pt idx="3">
                  <c:v>8.1</c:v>
                </c:pt>
                <c:pt idx="4">
                  <c:v>7.3</c:v>
                </c:pt>
                <c:pt idx="5">
                  <c:v>7.15</c:v>
                </c:pt>
                <c:pt idx="6">
                  <c:v>7.2</c:v>
                </c:pt>
                <c:pt idx="7">
                  <c:v>8</c:v>
                </c:pt>
                <c:pt idx="8">
                  <c:v>6.4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7708672"/>
        <c:axId val="77710464"/>
      </c:barChart>
      <c:catAx>
        <c:axId val="7770867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77710464"/>
        <c:crosses val="autoZero"/>
        <c:auto val="1"/>
        <c:lblAlgn val="ctr"/>
        <c:lblOffset val="100"/>
        <c:noMultiLvlLbl val="0"/>
      </c:catAx>
      <c:valAx>
        <c:axId val="777104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b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</a:defRPr>
                </a:pPr>
                <a:r>
                  <a:rPr lang="en-US" b="0" dirty="0" smtClean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</a:rPr>
                  <a:t>Time in sec </a:t>
                </a:r>
                <a:endParaRPr lang="en-US" b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</a:endParaRPr>
              </a:p>
            </c:rich>
          </c:tx>
          <c:layout>
            <c:manualLayout>
              <c:xMode val="edge"/>
              <c:yMode val="edge"/>
              <c:x val="8.6805555555555559E-3"/>
              <c:y val="0.39238582310740455"/>
            </c:manualLayout>
          </c:layout>
          <c:overlay val="0"/>
          <c:spPr>
            <a:ln>
              <a:noFill/>
            </a:ln>
          </c:spPr>
        </c:title>
        <c:numFmt formatCode="General" sourceLinked="1"/>
        <c:majorTickMark val="out"/>
        <c:minorTickMark val="none"/>
        <c:tickLblPos val="nextTo"/>
        <c:crossAx val="777086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>
                <a:solidFill>
                  <a:schemeClr val="accent5">
                    <a:lumMod val="50000"/>
                  </a:schemeClr>
                </a:solidFill>
              </a:defRPr>
            </a:pPr>
            <a:r>
              <a:rPr lang="en-US" sz="2400" baseline="0" dirty="0" smtClean="0">
                <a:solidFill>
                  <a:schemeClr val="accent5">
                    <a:lumMod val="50000"/>
                  </a:schemeClr>
                </a:solidFill>
              </a:rPr>
              <a:t>Application Execution Time</a:t>
            </a:r>
          </a:p>
          <a:p>
            <a:pPr>
              <a:defRPr sz="1200">
                <a:solidFill>
                  <a:schemeClr val="accent5">
                    <a:lumMod val="50000"/>
                  </a:schemeClr>
                </a:solidFill>
              </a:defRPr>
            </a:pPr>
            <a:r>
              <a:rPr lang="en-US" sz="1200" baseline="0" dirty="0" smtClean="0">
                <a:solidFill>
                  <a:schemeClr val="accent5">
                    <a:lumMod val="50000"/>
                  </a:schemeClr>
                </a:solidFill>
              </a:rPr>
              <a:t>(1500MB RAM, 3 CPU Core, 200 Images 10000x10000p) </a:t>
            </a: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</c:rich>
      </c:tx>
      <c:layout>
        <c:manualLayout>
          <c:xMode val="edge"/>
          <c:yMode val="edge"/>
          <c:x val="0.4343681241972413"/>
          <c:y val="1.668837030836692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5302751481907459"/>
          <c:y val="0.13411498981709058"/>
          <c:w val="0.81573490813648297"/>
          <c:h val="0.682237285348417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 w="25400" cap="flat" cmpd="sng" algn="ctr">
                <a:solidFill>
                  <a:schemeClr val="accent5">
                    <a:shade val="50000"/>
                  </a:schemeClr>
                </a:solidFill>
                <a:prstDash val="solid"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 w="25400" cap="flat" cmpd="sng" algn="ctr">
                <a:solidFill>
                  <a:schemeClr val="accent5">
                    <a:shade val="50000"/>
                  </a:schemeClr>
                </a:solidFill>
                <a:prstDash val="solid"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5"/>
              </a:solidFill>
              <a:ln w="25400" cap="flat" cmpd="sng" algn="ctr">
                <a:solidFill>
                  <a:schemeClr val="accent5">
                    <a:shade val="50000"/>
                  </a:schemeClr>
                </a:solidFill>
                <a:prstDash val="solid"/>
              </a:ln>
              <a:effectLst/>
            </c:spPr>
          </c:dPt>
          <c:dLbls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VM</c:v>
                </c:pt>
                <c:pt idx="1">
                  <c:v>Container 1</c:v>
                </c:pt>
                <c:pt idx="2">
                  <c:v>Container 2</c:v>
                </c:pt>
                <c:pt idx="3">
                  <c:v>Container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178</c:v>
                </c:pt>
                <c:pt idx="1">
                  <c:v>141</c:v>
                </c:pt>
                <c:pt idx="2">
                  <c:v>140</c:v>
                </c:pt>
                <c:pt idx="3">
                  <c:v>141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7555200"/>
        <c:axId val="77556736"/>
      </c:barChart>
      <c:catAx>
        <c:axId val="7755520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77556736"/>
        <c:crosses val="autoZero"/>
        <c:auto val="1"/>
        <c:lblAlgn val="ctr"/>
        <c:lblOffset val="100"/>
        <c:noMultiLvlLbl val="0"/>
      </c:catAx>
      <c:valAx>
        <c:axId val="775567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b="0">
                    <a:solidFill>
                      <a:schemeClr val="accent5">
                        <a:lumMod val="50000"/>
                      </a:schemeClr>
                    </a:solidFill>
                  </a:defRPr>
                </a:pPr>
                <a:r>
                  <a:rPr lang="en-US" b="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Time in sec </a:t>
                </a:r>
                <a:endParaRPr lang="en-US" b="0" dirty="0">
                  <a:solidFill>
                    <a:schemeClr val="accent5">
                      <a:lumMod val="50000"/>
                    </a:schemeClr>
                  </a:solidFill>
                </a:endParaRPr>
              </a:p>
            </c:rich>
          </c:tx>
          <c:layout>
            <c:manualLayout>
              <c:xMode val="edge"/>
              <c:yMode val="edge"/>
              <c:x val="1.345884291059362E-2"/>
              <c:y val="0.3568058046244244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775552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827348-B9A3-42C5-A85F-F6B402B80DC2}" type="doc">
      <dgm:prSet loTypeId="urn:microsoft.com/office/officeart/2005/8/layout/v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5325537-AF64-4C07-B54B-098DF84A75BD}">
      <dgm:prSet phldrT="[Text]" custT="1"/>
      <dgm:spPr/>
      <dgm:t>
        <a:bodyPr/>
        <a:lstStyle/>
        <a:p>
          <a:r>
            <a:rPr lang="en-US" sz="2800" dirty="0" smtClean="0">
              <a:latin typeface="Verdana" pitchFamily="34" charset="0"/>
              <a:ea typeface="Verdana" pitchFamily="34" charset="0"/>
              <a:cs typeface="Verdana" pitchFamily="34" charset="0"/>
            </a:rPr>
            <a:t>Virtual Machine (Hardware virtualization)</a:t>
          </a:r>
          <a:endParaRPr lang="en-US" sz="28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A8806315-F6D0-42ED-8BF1-CD0E1CBD46ED}" type="parTrans" cxnId="{F66EC54E-F52E-400C-85DE-E2069BBC9A32}">
      <dgm:prSet/>
      <dgm:spPr/>
      <dgm:t>
        <a:bodyPr/>
        <a:lstStyle/>
        <a:p>
          <a:endParaRPr lang="en-US"/>
        </a:p>
      </dgm:t>
    </dgm:pt>
    <dgm:pt modelId="{C554E700-4C92-4BB6-84C3-1E62B0DCBA25}" type="sibTrans" cxnId="{F66EC54E-F52E-400C-85DE-E2069BBC9A32}">
      <dgm:prSet/>
      <dgm:spPr/>
      <dgm:t>
        <a:bodyPr/>
        <a:lstStyle/>
        <a:p>
          <a:endParaRPr lang="en-US"/>
        </a:p>
      </dgm:t>
    </dgm:pt>
    <dgm:pt modelId="{D77674DC-7205-4527-95D8-C8536E6E5FA4}">
      <dgm:prSet phldrT="[Text]" custT="1"/>
      <dgm:spPr/>
      <dgm:t>
        <a:bodyPr/>
        <a:lstStyle/>
        <a:p>
          <a:r>
            <a:rPr lang="en-US" sz="1500" dirty="0" smtClean="0">
              <a:latin typeface="Verdana" pitchFamily="34" charset="0"/>
              <a:ea typeface="Verdana" pitchFamily="34" charset="0"/>
              <a:cs typeface="Verdana" pitchFamily="34" charset="0"/>
            </a:rPr>
            <a:t>Includes hardware simulation &amp; OS execution</a:t>
          </a:r>
          <a:endParaRPr lang="en-US" sz="15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1CF33A0F-373F-42B4-885E-24AC977EAFE2}" type="parTrans" cxnId="{C33DC744-A0EB-4837-B98D-55D933FD3BDB}">
      <dgm:prSet/>
      <dgm:spPr/>
      <dgm:t>
        <a:bodyPr/>
        <a:lstStyle/>
        <a:p>
          <a:endParaRPr lang="en-US"/>
        </a:p>
      </dgm:t>
    </dgm:pt>
    <dgm:pt modelId="{42348F07-080D-458F-A3EA-6ED07533959A}" type="sibTrans" cxnId="{C33DC744-A0EB-4837-B98D-55D933FD3BDB}">
      <dgm:prSet/>
      <dgm:spPr/>
      <dgm:t>
        <a:bodyPr/>
        <a:lstStyle/>
        <a:p>
          <a:endParaRPr lang="en-US"/>
        </a:p>
      </dgm:t>
    </dgm:pt>
    <dgm:pt modelId="{39606DCD-3ECC-446A-97A0-1EE360B08BC9}">
      <dgm:prSet phldrT="[Text]" custT="1"/>
      <dgm:spPr/>
      <dgm:t>
        <a:bodyPr/>
        <a:lstStyle/>
        <a:p>
          <a:r>
            <a:rPr lang="en-US" sz="2800" dirty="0" smtClean="0">
              <a:latin typeface="Verdana" pitchFamily="34" charset="0"/>
              <a:ea typeface="Verdana" pitchFamily="34" charset="0"/>
              <a:cs typeface="Verdana" pitchFamily="34" charset="0"/>
            </a:rPr>
            <a:t>Docker containers</a:t>
          </a:r>
        </a:p>
        <a:p>
          <a:r>
            <a:rPr lang="en-US" sz="2800" dirty="0" smtClean="0">
              <a:latin typeface="Verdana" pitchFamily="34" charset="0"/>
              <a:ea typeface="Verdana" pitchFamily="34" charset="0"/>
              <a:cs typeface="Verdana" pitchFamily="34" charset="0"/>
            </a:rPr>
            <a:t>(</a:t>
          </a:r>
          <a:r>
            <a:rPr lang="en-US" sz="24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OS</a:t>
          </a:r>
          <a:r>
            <a:rPr lang="en-US" sz="2800" dirty="0" smtClean="0">
              <a:latin typeface="Verdana" pitchFamily="34" charset="0"/>
              <a:ea typeface="Verdana" pitchFamily="34" charset="0"/>
              <a:cs typeface="Verdana" pitchFamily="34" charset="0"/>
            </a:rPr>
            <a:t> level virtualization)</a:t>
          </a:r>
          <a:endParaRPr lang="en-US" sz="28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3EB0900C-BB4A-4083-BBB5-CE97817522FD}" type="parTrans" cxnId="{DB53603A-49B2-4D04-BBAC-963357C92485}">
      <dgm:prSet/>
      <dgm:spPr/>
      <dgm:t>
        <a:bodyPr/>
        <a:lstStyle/>
        <a:p>
          <a:endParaRPr lang="en-US"/>
        </a:p>
      </dgm:t>
    </dgm:pt>
    <dgm:pt modelId="{80592919-73F1-4EB3-967D-F594206EC1AF}" type="sibTrans" cxnId="{DB53603A-49B2-4D04-BBAC-963357C92485}">
      <dgm:prSet/>
      <dgm:spPr/>
      <dgm:t>
        <a:bodyPr/>
        <a:lstStyle/>
        <a:p>
          <a:endParaRPr lang="en-US"/>
        </a:p>
      </dgm:t>
    </dgm:pt>
    <dgm:pt modelId="{2E3765F3-666B-4C8B-9703-53910E4A7847}">
      <dgm:prSet phldrT="[Text]" custT="1"/>
      <dgm:spPr/>
      <dgm:t>
        <a:bodyPr/>
        <a:lstStyle/>
        <a:p>
          <a:r>
            <a:rPr lang="en-IN" sz="1500" dirty="0" smtClean="0">
              <a:latin typeface="Verdana" pitchFamily="34" charset="0"/>
              <a:ea typeface="Verdana" pitchFamily="34" charset="0"/>
              <a:cs typeface="Verdana" pitchFamily="34" charset="0"/>
            </a:rPr>
            <a:t>Based on Linux Containers and Union File System.</a:t>
          </a:r>
          <a:endParaRPr lang="en-US" sz="15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CAF067CC-637D-4792-A752-C45370C3992D}" type="parTrans" cxnId="{1D6FE4D5-40B7-4147-A0AD-98C9C787B2A1}">
      <dgm:prSet/>
      <dgm:spPr/>
      <dgm:t>
        <a:bodyPr/>
        <a:lstStyle/>
        <a:p>
          <a:endParaRPr lang="en-US"/>
        </a:p>
      </dgm:t>
    </dgm:pt>
    <dgm:pt modelId="{F2BEC4AA-84BA-4AB7-BA49-D94E8A5DCC29}" type="sibTrans" cxnId="{1D6FE4D5-40B7-4147-A0AD-98C9C787B2A1}">
      <dgm:prSet/>
      <dgm:spPr/>
      <dgm:t>
        <a:bodyPr/>
        <a:lstStyle/>
        <a:p>
          <a:endParaRPr lang="en-US"/>
        </a:p>
      </dgm:t>
    </dgm:pt>
    <dgm:pt modelId="{388EDBDF-0356-4BDD-8622-76D0917E28BD}">
      <dgm:prSet phldrT="[Text]" custT="1"/>
      <dgm:spPr/>
      <dgm:t>
        <a:bodyPr/>
        <a:lstStyle/>
        <a:p>
          <a:r>
            <a:rPr lang="en-US" sz="15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Requires order of few MBs of memory for each instance (Light Weight)</a:t>
          </a:r>
          <a:endParaRPr lang="en-US" sz="15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506D3080-4671-431E-8897-021A56AA4845}" type="parTrans" cxnId="{6F93FEDE-B816-4E44-8CC8-7164A943FC21}">
      <dgm:prSet/>
      <dgm:spPr/>
      <dgm:t>
        <a:bodyPr/>
        <a:lstStyle/>
        <a:p>
          <a:endParaRPr lang="en-US"/>
        </a:p>
      </dgm:t>
    </dgm:pt>
    <dgm:pt modelId="{1452ACC5-C7B6-4206-8D51-A4B942DBF0DD}" type="sibTrans" cxnId="{6F93FEDE-B816-4E44-8CC8-7164A943FC21}">
      <dgm:prSet/>
      <dgm:spPr/>
      <dgm:t>
        <a:bodyPr/>
        <a:lstStyle/>
        <a:p>
          <a:endParaRPr lang="en-US"/>
        </a:p>
      </dgm:t>
    </dgm:pt>
    <dgm:pt modelId="{371C6ACA-1847-4F42-A36B-FB63B9E8753C}">
      <dgm:prSet phldrT="[Text]" custT="1"/>
      <dgm:spPr/>
      <dgm:t>
        <a:bodyPr/>
        <a:lstStyle/>
        <a:p>
          <a:r>
            <a:rPr lang="en-US" sz="15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Instance launched in sub-second time-frame (much faster)</a:t>
          </a:r>
          <a:endParaRPr lang="en-US" sz="15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19FF37EF-A846-448C-AFD3-289F4DE8C8AE}" type="parTrans" cxnId="{359A3B15-B79F-4F9C-86FB-97D3121C57EB}">
      <dgm:prSet/>
      <dgm:spPr/>
      <dgm:t>
        <a:bodyPr/>
        <a:lstStyle/>
        <a:p>
          <a:endParaRPr lang="en-US"/>
        </a:p>
      </dgm:t>
    </dgm:pt>
    <dgm:pt modelId="{F2B318A2-1850-40EB-8FF7-AD7C41A4E120}" type="sibTrans" cxnId="{359A3B15-B79F-4F9C-86FB-97D3121C57EB}">
      <dgm:prSet/>
      <dgm:spPr/>
      <dgm:t>
        <a:bodyPr/>
        <a:lstStyle/>
        <a:p>
          <a:endParaRPr lang="en-US"/>
        </a:p>
      </dgm:t>
    </dgm:pt>
    <dgm:pt modelId="{44E0C4F3-7EEB-473A-9E4F-D709A642ED15}">
      <dgm:prSet phldrT="[Text]" custT="1"/>
      <dgm:spPr/>
      <dgm:t>
        <a:bodyPr/>
        <a:lstStyle/>
        <a:p>
          <a:r>
            <a:rPr lang="en-IN" sz="15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Requires order of GB – 100s of MBs of memory for each instance (Heavy Weight)</a:t>
          </a:r>
          <a:endParaRPr lang="en-US" sz="15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9C790572-0666-4C7D-B081-07140E4F97D0}" type="parTrans" cxnId="{C96228E7-5F06-4C29-BDFC-67E4173F7D86}">
      <dgm:prSet/>
      <dgm:spPr/>
      <dgm:t>
        <a:bodyPr/>
        <a:lstStyle/>
        <a:p>
          <a:endParaRPr lang="en-US"/>
        </a:p>
      </dgm:t>
    </dgm:pt>
    <dgm:pt modelId="{7E0297AB-F82D-4524-8DF2-BA6F5A21C372}" type="sibTrans" cxnId="{C96228E7-5F06-4C29-BDFC-67E4173F7D86}">
      <dgm:prSet/>
      <dgm:spPr/>
      <dgm:t>
        <a:bodyPr/>
        <a:lstStyle/>
        <a:p>
          <a:endParaRPr lang="en-US"/>
        </a:p>
      </dgm:t>
    </dgm:pt>
    <dgm:pt modelId="{06B72FD2-7DEF-4442-821B-8B3935DC1D12}">
      <dgm:prSet phldrT="[Text]" custT="1"/>
      <dgm:spPr/>
      <dgm:t>
        <a:bodyPr/>
        <a:lstStyle/>
        <a:p>
          <a:r>
            <a:rPr lang="en-IN" sz="15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Can simulate few VMs per server (</a:t>
          </a:r>
          <a:r>
            <a:rPr lang="en-US" sz="1500" dirty="0" smtClean="0">
              <a:latin typeface="Verdana" pitchFamily="34" charset="0"/>
              <a:ea typeface="Verdana" pitchFamily="34" charset="0"/>
              <a:cs typeface="Verdana" pitchFamily="34" charset="0"/>
            </a:rPr>
            <a:t>Expensive)</a:t>
          </a:r>
          <a:endParaRPr lang="en-US" sz="15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E51BB012-79EF-4DD5-B754-8863F0345D1F}" type="parTrans" cxnId="{4E797AD3-5A08-46C0-A112-45727AEF8973}">
      <dgm:prSet/>
      <dgm:spPr/>
      <dgm:t>
        <a:bodyPr/>
        <a:lstStyle/>
        <a:p>
          <a:endParaRPr lang="en-US"/>
        </a:p>
      </dgm:t>
    </dgm:pt>
    <dgm:pt modelId="{A59C2076-DEA3-4D3A-AD5F-33FD9C913E70}" type="sibTrans" cxnId="{4E797AD3-5A08-46C0-A112-45727AEF8973}">
      <dgm:prSet/>
      <dgm:spPr/>
      <dgm:t>
        <a:bodyPr/>
        <a:lstStyle/>
        <a:p>
          <a:endParaRPr lang="en-US"/>
        </a:p>
      </dgm:t>
    </dgm:pt>
    <dgm:pt modelId="{7C40BE29-6B96-4857-A832-36D3569AF5DF}">
      <dgm:prSet phldrT="[Text]" custT="1"/>
      <dgm:spPr/>
      <dgm:t>
        <a:bodyPr/>
        <a:lstStyle/>
        <a:p>
          <a:r>
            <a:rPr lang="en-IN" sz="15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Instance launch complete takes several seconds minute (slower)</a:t>
          </a:r>
          <a:endParaRPr lang="en-US" sz="15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C7E4C612-5ABD-491B-8E18-97900687F217}" type="parTrans" cxnId="{85B695B6-63A0-4747-9CFF-DAE2A5D9EEDD}">
      <dgm:prSet/>
      <dgm:spPr/>
      <dgm:t>
        <a:bodyPr/>
        <a:lstStyle/>
        <a:p>
          <a:endParaRPr lang="en-US"/>
        </a:p>
      </dgm:t>
    </dgm:pt>
    <dgm:pt modelId="{ABEC61B7-A8A9-470F-91DE-29317B23E447}" type="sibTrans" cxnId="{85B695B6-63A0-4747-9CFF-DAE2A5D9EEDD}">
      <dgm:prSet/>
      <dgm:spPr/>
      <dgm:t>
        <a:bodyPr/>
        <a:lstStyle/>
        <a:p>
          <a:endParaRPr lang="en-US"/>
        </a:p>
      </dgm:t>
    </dgm:pt>
    <dgm:pt modelId="{1D922910-5029-4F58-B1D9-BF3073206F36}">
      <dgm:prSet phldrT="[Text]" custT="1"/>
      <dgm:spPr/>
      <dgm:t>
        <a:bodyPr/>
        <a:lstStyle/>
        <a:p>
          <a:r>
            <a:rPr lang="en-IN" sz="15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Can simulate much higher containers per server (Cheaper)</a:t>
          </a:r>
          <a:endParaRPr lang="en-US" sz="15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AE4FCDFA-F3CD-49C3-8F09-75AD160D5D38}" type="parTrans" cxnId="{75EA23F1-A479-4D7B-A99C-5D246119597F}">
      <dgm:prSet/>
      <dgm:spPr/>
      <dgm:t>
        <a:bodyPr/>
        <a:lstStyle/>
        <a:p>
          <a:endParaRPr lang="en-US"/>
        </a:p>
      </dgm:t>
    </dgm:pt>
    <dgm:pt modelId="{EFB6F99C-69BD-45B1-B08F-030224E8F831}" type="sibTrans" cxnId="{75EA23F1-A479-4D7B-A99C-5D246119597F}">
      <dgm:prSet/>
      <dgm:spPr/>
      <dgm:t>
        <a:bodyPr/>
        <a:lstStyle/>
        <a:p>
          <a:endParaRPr lang="en-US"/>
        </a:p>
      </dgm:t>
    </dgm:pt>
    <dgm:pt modelId="{CC325E71-6F67-463D-8FA8-ACD5FBD87C47}" type="pres">
      <dgm:prSet presAssocID="{DA827348-B9A3-42C5-A85F-F6B402B80DC2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80F5E22-30DB-4437-8A1E-75719DFA90AF}" type="pres">
      <dgm:prSet presAssocID="{A5325537-AF64-4C07-B54B-098DF84A75BD}" presName="linNode" presStyleCnt="0"/>
      <dgm:spPr/>
      <dgm:t>
        <a:bodyPr/>
        <a:lstStyle/>
        <a:p>
          <a:endParaRPr lang="en-US"/>
        </a:p>
      </dgm:t>
    </dgm:pt>
    <dgm:pt modelId="{E1B06A46-4FEF-41D9-A8F3-BC7405A6A4E2}" type="pres">
      <dgm:prSet presAssocID="{A5325537-AF64-4C07-B54B-098DF84A75BD}" presName="parentShp" presStyleLbl="node1" presStyleIdx="0" presStyleCnt="2" custLinFactNeighborY="56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DDA458-37EE-43E2-9607-94C7D676E414}" type="pres">
      <dgm:prSet presAssocID="{A5325537-AF64-4C07-B54B-098DF84A75BD}" presName="childShp" presStyleLbl="bgAccFollowNode1" presStyleIdx="0" presStyleCnt="2" custLinFactNeighborX="0" custLinFactNeighborY="85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06ABA9-D427-4C02-9A36-5AFA382B9C79}" type="pres">
      <dgm:prSet presAssocID="{C554E700-4C92-4BB6-84C3-1E62B0DCBA25}" presName="spacing" presStyleCnt="0"/>
      <dgm:spPr/>
      <dgm:t>
        <a:bodyPr/>
        <a:lstStyle/>
        <a:p>
          <a:endParaRPr lang="en-US"/>
        </a:p>
      </dgm:t>
    </dgm:pt>
    <dgm:pt modelId="{0E73F10F-66EC-4388-92A6-BD42AD83CABE}" type="pres">
      <dgm:prSet presAssocID="{39606DCD-3ECC-446A-97A0-1EE360B08BC9}" presName="linNode" presStyleCnt="0"/>
      <dgm:spPr/>
      <dgm:t>
        <a:bodyPr/>
        <a:lstStyle/>
        <a:p>
          <a:endParaRPr lang="en-US"/>
        </a:p>
      </dgm:t>
    </dgm:pt>
    <dgm:pt modelId="{1D671493-4761-4A7F-9F89-1D4979C0DE37}" type="pres">
      <dgm:prSet presAssocID="{39606DCD-3ECC-446A-97A0-1EE360B08BC9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BB2724-7502-48E9-860D-95F9216DD7C5}" type="pres">
      <dgm:prSet presAssocID="{39606DCD-3ECC-446A-97A0-1EE360B08BC9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F8EB44-5563-4D9A-847B-0F69E15BB727}" type="presOf" srcId="{388EDBDF-0356-4BDD-8622-76D0917E28BD}" destId="{B1BB2724-7502-48E9-860D-95F9216DD7C5}" srcOrd="0" destOrd="1" presId="urn:microsoft.com/office/officeart/2005/8/layout/vList6"/>
    <dgm:cxn modelId="{F66EC54E-F52E-400C-85DE-E2069BBC9A32}" srcId="{DA827348-B9A3-42C5-A85F-F6B402B80DC2}" destId="{A5325537-AF64-4C07-B54B-098DF84A75BD}" srcOrd="0" destOrd="0" parTransId="{A8806315-F6D0-42ED-8BF1-CD0E1CBD46ED}" sibTransId="{C554E700-4C92-4BB6-84C3-1E62B0DCBA25}"/>
    <dgm:cxn modelId="{A0D2AD3E-343A-4795-9509-B28B8BA6D3FA}" type="presOf" srcId="{D77674DC-7205-4527-95D8-C8536E6E5FA4}" destId="{A5DDA458-37EE-43E2-9607-94C7D676E414}" srcOrd="0" destOrd="0" presId="urn:microsoft.com/office/officeart/2005/8/layout/vList6"/>
    <dgm:cxn modelId="{359A3B15-B79F-4F9C-86FB-97D3121C57EB}" srcId="{39606DCD-3ECC-446A-97A0-1EE360B08BC9}" destId="{371C6ACA-1847-4F42-A36B-FB63B9E8753C}" srcOrd="3" destOrd="0" parTransId="{19FF37EF-A846-448C-AFD3-289F4DE8C8AE}" sibTransId="{F2B318A2-1850-40EB-8FF7-AD7C41A4E120}"/>
    <dgm:cxn modelId="{C96228E7-5F06-4C29-BDFC-67E4173F7D86}" srcId="{A5325537-AF64-4C07-B54B-098DF84A75BD}" destId="{44E0C4F3-7EEB-473A-9E4F-D709A642ED15}" srcOrd="1" destOrd="0" parTransId="{9C790572-0666-4C7D-B081-07140E4F97D0}" sibTransId="{7E0297AB-F82D-4524-8DF2-BA6F5A21C372}"/>
    <dgm:cxn modelId="{54E4EB9C-5E9E-4F9C-8CDA-525F0FCDB6F0}" type="presOf" srcId="{06B72FD2-7DEF-4442-821B-8B3935DC1D12}" destId="{A5DDA458-37EE-43E2-9607-94C7D676E414}" srcOrd="0" destOrd="2" presId="urn:microsoft.com/office/officeart/2005/8/layout/vList6"/>
    <dgm:cxn modelId="{1D6FE4D5-40B7-4147-A0AD-98C9C787B2A1}" srcId="{39606DCD-3ECC-446A-97A0-1EE360B08BC9}" destId="{2E3765F3-666B-4C8B-9703-53910E4A7847}" srcOrd="0" destOrd="0" parTransId="{CAF067CC-637D-4792-A752-C45370C3992D}" sibTransId="{F2BEC4AA-84BA-4AB7-BA49-D94E8A5DCC29}"/>
    <dgm:cxn modelId="{A443A1AF-E125-4C88-A7CA-B41FE2923C72}" type="presOf" srcId="{39606DCD-3ECC-446A-97A0-1EE360B08BC9}" destId="{1D671493-4761-4A7F-9F89-1D4979C0DE37}" srcOrd="0" destOrd="0" presId="urn:microsoft.com/office/officeart/2005/8/layout/vList6"/>
    <dgm:cxn modelId="{664EF743-813D-4216-94A7-C97B1878DDC1}" type="presOf" srcId="{371C6ACA-1847-4F42-A36B-FB63B9E8753C}" destId="{B1BB2724-7502-48E9-860D-95F9216DD7C5}" srcOrd="0" destOrd="3" presId="urn:microsoft.com/office/officeart/2005/8/layout/vList6"/>
    <dgm:cxn modelId="{6F93FEDE-B816-4E44-8CC8-7164A943FC21}" srcId="{39606DCD-3ECC-446A-97A0-1EE360B08BC9}" destId="{388EDBDF-0356-4BDD-8622-76D0917E28BD}" srcOrd="1" destOrd="0" parTransId="{506D3080-4671-431E-8897-021A56AA4845}" sibTransId="{1452ACC5-C7B6-4206-8D51-A4B942DBF0DD}"/>
    <dgm:cxn modelId="{904243B2-2EA6-402C-88EA-5C2BAD24821F}" type="presOf" srcId="{1D922910-5029-4F58-B1D9-BF3073206F36}" destId="{B1BB2724-7502-48E9-860D-95F9216DD7C5}" srcOrd="0" destOrd="2" presId="urn:microsoft.com/office/officeart/2005/8/layout/vList6"/>
    <dgm:cxn modelId="{80FA3741-7A5F-47FE-BABB-BA644AC30F12}" type="presOf" srcId="{44E0C4F3-7EEB-473A-9E4F-D709A642ED15}" destId="{A5DDA458-37EE-43E2-9607-94C7D676E414}" srcOrd="0" destOrd="1" presId="urn:microsoft.com/office/officeart/2005/8/layout/vList6"/>
    <dgm:cxn modelId="{85B695B6-63A0-4747-9CFF-DAE2A5D9EEDD}" srcId="{A5325537-AF64-4C07-B54B-098DF84A75BD}" destId="{7C40BE29-6B96-4857-A832-36D3569AF5DF}" srcOrd="3" destOrd="0" parTransId="{C7E4C612-5ABD-491B-8E18-97900687F217}" sibTransId="{ABEC61B7-A8A9-470F-91DE-29317B23E447}"/>
    <dgm:cxn modelId="{AD77B8DE-B5CA-4E6B-9E0C-5311B8CB8211}" type="presOf" srcId="{A5325537-AF64-4C07-B54B-098DF84A75BD}" destId="{E1B06A46-4FEF-41D9-A8F3-BC7405A6A4E2}" srcOrd="0" destOrd="0" presId="urn:microsoft.com/office/officeart/2005/8/layout/vList6"/>
    <dgm:cxn modelId="{4E311BCA-1B83-4EF0-AB5A-C71771C49B47}" type="presOf" srcId="{2E3765F3-666B-4C8B-9703-53910E4A7847}" destId="{B1BB2724-7502-48E9-860D-95F9216DD7C5}" srcOrd="0" destOrd="0" presId="urn:microsoft.com/office/officeart/2005/8/layout/vList6"/>
    <dgm:cxn modelId="{C33DC744-A0EB-4837-B98D-55D933FD3BDB}" srcId="{A5325537-AF64-4C07-B54B-098DF84A75BD}" destId="{D77674DC-7205-4527-95D8-C8536E6E5FA4}" srcOrd="0" destOrd="0" parTransId="{1CF33A0F-373F-42B4-885E-24AC977EAFE2}" sibTransId="{42348F07-080D-458F-A3EA-6ED07533959A}"/>
    <dgm:cxn modelId="{A5554D06-12B4-4E57-9734-52FF0D35E789}" type="presOf" srcId="{7C40BE29-6B96-4857-A832-36D3569AF5DF}" destId="{A5DDA458-37EE-43E2-9607-94C7D676E414}" srcOrd="0" destOrd="3" presId="urn:microsoft.com/office/officeart/2005/8/layout/vList6"/>
    <dgm:cxn modelId="{0A359FB3-C980-422D-B68C-E844C1EB4CF9}" type="presOf" srcId="{DA827348-B9A3-42C5-A85F-F6B402B80DC2}" destId="{CC325E71-6F67-463D-8FA8-ACD5FBD87C47}" srcOrd="0" destOrd="0" presId="urn:microsoft.com/office/officeart/2005/8/layout/vList6"/>
    <dgm:cxn modelId="{DB53603A-49B2-4D04-BBAC-963357C92485}" srcId="{DA827348-B9A3-42C5-A85F-F6B402B80DC2}" destId="{39606DCD-3ECC-446A-97A0-1EE360B08BC9}" srcOrd="1" destOrd="0" parTransId="{3EB0900C-BB4A-4083-BBB5-CE97817522FD}" sibTransId="{80592919-73F1-4EB3-967D-F594206EC1AF}"/>
    <dgm:cxn modelId="{4E797AD3-5A08-46C0-A112-45727AEF8973}" srcId="{A5325537-AF64-4C07-B54B-098DF84A75BD}" destId="{06B72FD2-7DEF-4442-821B-8B3935DC1D12}" srcOrd="2" destOrd="0" parTransId="{E51BB012-79EF-4DD5-B754-8863F0345D1F}" sibTransId="{A59C2076-DEA3-4D3A-AD5F-33FD9C913E70}"/>
    <dgm:cxn modelId="{75EA23F1-A479-4D7B-A99C-5D246119597F}" srcId="{39606DCD-3ECC-446A-97A0-1EE360B08BC9}" destId="{1D922910-5029-4F58-B1D9-BF3073206F36}" srcOrd="2" destOrd="0" parTransId="{AE4FCDFA-F3CD-49C3-8F09-75AD160D5D38}" sibTransId="{EFB6F99C-69BD-45B1-B08F-030224E8F831}"/>
    <dgm:cxn modelId="{FDE0A78A-9BF4-4CC1-B8A7-B3F327AE1DFA}" type="presParOf" srcId="{CC325E71-6F67-463D-8FA8-ACD5FBD87C47}" destId="{B80F5E22-30DB-4437-8A1E-75719DFA90AF}" srcOrd="0" destOrd="0" presId="urn:microsoft.com/office/officeart/2005/8/layout/vList6"/>
    <dgm:cxn modelId="{F1DC5B35-E35E-437D-8901-844AB4837E8D}" type="presParOf" srcId="{B80F5E22-30DB-4437-8A1E-75719DFA90AF}" destId="{E1B06A46-4FEF-41D9-A8F3-BC7405A6A4E2}" srcOrd="0" destOrd="0" presId="urn:microsoft.com/office/officeart/2005/8/layout/vList6"/>
    <dgm:cxn modelId="{4A7CF85F-FF99-423A-86CC-EFECBDDD068D}" type="presParOf" srcId="{B80F5E22-30DB-4437-8A1E-75719DFA90AF}" destId="{A5DDA458-37EE-43E2-9607-94C7D676E414}" srcOrd="1" destOrd="0" presId="urn:microsoft.com/office/officeart/2005/8/layout/vList6"/>
    <dgm:cxn modelId="{393CF022-463C-4E07-B8BA-27D5BC2D302E}" type="presParOf" srcId="{CC325E71-6F67-463D-8FA8-ACD5FBD87C47}" destId="{2806ABA9-D427-4C02-9A36-5AFA382B9C79}" srcOrd="1" destOrd="0" presId="urn:microsoft.com/office/officeart/2005/8/layout/vList6"/>
    <dgm:cxn modelId="{726ECC0A-D83B-45FD-AA0B-BB5BE674A9D9}" type="presParOf" srcId="{CC325E71-6F67-463D-8FA8-ACD5FBD87C47}" destId="{0E73F10F-66EC-4388-92A6-BD42AD83CABE}" srcOrd="2" destOrd="0" presId="urn:microsoft.com/office/officeart/2005/8/layout/vList6"/>
    <dgm:cxn modelId="{F0B5529D-05BD-4719-8DB7-49F438940E82}" type="presParOf" srcId="{0E73F10F-66EC-4388-92A6-BD42AD83CABE}" destId="{1D671493-4761-4A7F-9F89-1D4979C0DE37}" srcOrd="0" destOrd="0" presId="urn:microsoft.com/office/officeart/2005/8/layout/vList6"/>
    <dgm:cxn modelId="{C5FD0C85-2A80-4514-86A9-73E80D2427D6}" type="presParOf" srcId="{0E73F10F-66EC-4388-92A6-BD42AD83CABE}" destId="{B1BB2724-7502-48E9-860D-95F9216DD7C5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469CAB-5417-4C2D-BCC7-CF778050C53D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E035B10-6374-4BFE-8308-DFA7B79D6C0D}">
      <dgm:prSet custT="1"/>
      <dgm:spPr/>
      <dgm:t>
        <a:bodyPr/>
        <a:lstStyle/>
        <a:p>
          <a:pPr algn="just" rtl="0"/>
          <a:r>
            <a:rPr kumimoji="1"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Container relies on Linux kernel facilities: </a:t>
          </a:r>
          <a:r>
            <a:rPr kumimoji="1" lang="en-US" sz="1600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chroot</a:t>
          </a:r>
          <a:r>
            <a:rPr kumimoji="1"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, </a:t>
          </a:r>
          <a:r>
            <a:rPr kumimoji="1" lang="en-US" sz="1600" b="1" dirty="0" err="1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cgroups</a:t>
          </a:r>
          <a:r>
            <a:rPr kumimoji="1" lang="en-US" sz="1600" dirty="0" smtClean="0">
              <a:solidFill>
                <a:schemeClr val="accent5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 </a:t>
          </a:r>
          <a:r>
            <a:rPr kumimoji="1"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and </a:t>
          </a:r>
          <a:r>
            <a:rPr kumimoji="1" lang="en-US" sz="1600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name-space</a:t>
          </a:r>
          <a:r>
            <a:rPr kumimoji="1" lang="en-US" sz="1600" b="1" dirty="0" smtClean="0">
              <a:solidFill>
                <a:schemeClr val="accent5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 </a:t>
          </a:r>
          <a:r>
            <a:rPr kumimoji="1"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facilities that provide resource isolation (CPU, memory, block I/O, network, etc.) =&gt; Doesn’t require a separate </a:t>
          </a:r>
          <a:r>
            <a:rPr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OS instance</a:t>
          </a:r>
          <a:r>
            <a:rPr kumimoji="1"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.</a:t>
          </a:r>
          <a:endParaRPr lang="en-US" sz="160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DE2EBC24-FC21-4973-9BCC-E7629518B8AC}" type="parTrans" cxnId="{2210C544-641E-4ED8-B1DE-1432822DF694}">
      <dgm:prSet/>
      <dgm:spPr/>
      <dgm:t>
        <a:bodyPr/>
        <a:lstStyle/>
        <a:p>
          <a:endParaRPr lang="en-US" sz="1600"/>
        </a:p>
      </dgm:t>
    </dgm:pt>
    <dgm:pt modelId="{293C47CB-57E4-4266-8FA2-09FF343AE946}" type="sibTrans" cxnId="{2210C544-641E-4ED8-B1DE-1432822DF694}">
      <dgm:prSet/>
      <dgm:spPr/>
      <dgm:t>
        <a:bodyPr/>
        <a:lstStyle/>
        <a:p>
          <a:endParaRPr lang="en-US" sz="1600"/>
        </a:p>
      </dgm:t>
    </dgm:pt>
    <dgm:pt modelId="{6C0B8EE6-7A4C-45F6-BC38-95D9E6D37557}">
      <dgm:prSet custT="1"/>
      <dgm:spPr/>
      <dgm:t>
        <a:bodyPr/>
        <a:lstStyle/>
        <a:p>
          <a:pPr algn="just" rtl="0"/>
          <a:r>
            <a:rPr kumimoji="1"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Docker uses </a:t>
          </a:r>
          <a:r>
            <a:rPr kumimoji="1" lang="en-US" sz="1600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AUFS</a:t>
          </a:r>
          <a:r>
            <a:rPr kumimoji="1"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 (Advanced multi-layered Unification File System) – It greatly enhances the </a:t>
          </a:r>
          <a:r>
            <a:rPr kumimoji="1" lang="en-US" sz="1600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performance</a:t>
          </a:r>
          <a:r>
            <a:rPr kumimoji="1" lang="en-US" sz="16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 </a:t>
          </a:r>
          <a:r>
            <a:rPr kumimoji="1"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of docker containers and provides for </a:t>
          </a:r>
          <a:r>
            <a:rPr kumimoji="1" lang="en-US" sz="1600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optimized</a:t>
          </a:r>
          <a:r>
            <a:rPr kumimoji="1" lang="en-US" sz="16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 </a:t>
          </a:r>
          <a:r>
            <a:rPr kumimoji="1"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usage of underlying disk resources</a:t>
          </a:r>
          <a:endParaRPr lang="en-US" sz="160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1F4449FF-1BBB-4EE9-A8FB-4048D9872F5C}" type="parTrans" cxnId="{82BE2A70-E841-44D6-9ADC-453AC256411A}">
      <dgm:prSet/>
      <dgm:spPr/>
      <dgm:t>
        <a:bodyPr/>
        <a:lstStyle/>
        <a:p>
          <a:endParaRPr lang="en-US" sz="1600"/>
        </a:p>
      </dgm:t>
    </dgm:pt>
    <dgm:pt modelId="{15618CEE-CEF5-4274-9C40-F656D16E2F1E}" type="sibTrans" cxnId="{82BE2A70-E841-44D6-9ADC-453AC256411A}">
      <dgm:prSet/>
      <dgm:spPr/>
      <dgm:t>
        <a:bodyPr/>
        <a:lstStyle/>
        <a:p>
          <a:endParaRPr lang="en-US" sz="1600"/>
        </a:p>
      </dgm:t>
    </dgm:pt>
    <dgm:pt modelId="{0FDD1E81-F6F7-4777-BF87-497DF75F28D2}">
      <dgm:prSet custT="1"/>
      <dgm:spPr/>
      <dgm:t>
        <a:bodyPr/>
        <a:lstStyle/>
        <a:p>
          <a:pPr algn="just" rtl="0"/>
          <a:r>
            <a:rPr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Docker provides </a:t>
          </a:r>
          <a:r>
            <a:rPr kumimoji="1" lang="en-US" sz="1600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versioning capability </a:t>
          </a:r>
          <a:r>
            <a:rPr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to track successive versions of a container</a:t>
          </a:r>
          <a:endParaRPr lang="en-US" sz="160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D63FECFB-7BFD-4C81-A4AE-CE4A5F464862}" type="parTrans" cxnId="{F4063F51-7FEC-4793-971A-A60006D1BE33}">
      <dgm:prSet/>
      <dgm:spPr/>
      <dgm:t>
        <a:bodyPr/>
        <a:lstStyle/>
        <a:p>
          <a:endParaRPr lang="en-US"/>
        </a:p>
      </dgm:t>
    </dgm:pt>
    <dgm:pt modelId="{8CA6D4FF-DBEF-4E92-A55F-5F5CCE852397}" type="sibTrans" cxnId="{F4063F51-7FEC-4793-971A-A60006D1BE33}">
      <dgm:prSet/>
      <dgm:spPr/>
      <dgm:t>
        <a:bodyPr/>
        <a:lstStyle/>
        <a:p>
          <a:endParaRPr lang="en-US"/>
        </a:p>
      </dgm:t>
    </dgm:pt>
    <dgm:pt modelId="{23E0CBFB-ADCB-4D92-9CC0-AE119349A2BD}">
      <dgm:prSet custT="1"/>
      <dgm:spPr/>
      <dgm:t>
        <a:bodyPr/>
        <a:lstStyle/>
        <a:p>
          <a:pPr algn="just" rtl="0"/>
          <a:r>
            <a:rPr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Docker provides </a:t>
          </a:r>
          <a:r>
            <a:rPr kumimoji="1" lang="en-US" sz="1600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framework</a:t>
          </a:r>
          <a:r>
            <a:rPr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 &amp; a </a:t>
          </a:r>
          <a:r>
            <a:rPr kumimoji="1" lang="en-US" sz="1600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high level API </a:t>
          </a:r>
          <a:r>
            <a:rPr lang="en-US" sz="1600" dirty="0" smtClean="0">
              <a:latin typeface="Verdana" pitchFamily="34" charset="0"/>
              <a:ea typeface="Verdana" pitchFamily="34" charset="0"/>
              <a:cs typeface="Verdana" pitchFamily="34" charset="0"/>
            </a:rPr>
            <a:t>over Linux containers for portable deployment of applications across machines</a:t>
          </a:r>
          <a:endParaRPr lang="en-US" sz="160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DE59A372-00D3-4F87-A68C-A5FED76B4B13}" type="parTrans" cxnId="{0A8F9DAF-6EF8-419F-9588-7BA1E3E6ED81}">
      <dgm:prSet/>
      <dgm:spPr/>
      <dgm:t>
        <a:bodyPr/>
        <a:lstStyle/>
        <a:p>
          <a:endParaRPr lang="en-US"/>
        </a:p>
      </dgm:t>
    </dgm:pt>
    <dgm:pt modelId="{BE3F9216-B553-459F-9604-740432535C16}" type="sibTrans" cxnId="{0A8F9DAF-6EF8-419F-9588-7BA1E3E6ED81}">
      <dgm:prSet/>
      <dgm:spPr/>
      <dgm:t>
        <a:bodyPr/>
        <a:lstStyle/>
        <a:p>
          <a:endParaRPr lang="en-US"/>
        </a:p>
      </dgm:t>
    </dgm:pt>
    <dgm:pt modelId="{64ECEFF1-A496-4BAE-81BA-23A92BDB55D9}" type="pres">
      <dgm:prSet presAssocID="{98469CAB-5417-4C2D-BCC7-CF778050C53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FEB0CA-5951-42A7-A0F7-56CFBCC336FC}" type="pres">
      <dgm:prSet presAssocID="{FE035B10-6374-4BFE-8308-DFA7B79D6C0D}" presName="parentText" presStyleLbl="node1" presStyleIdx="0" presStyleCnt="4" custScaleY="115239" custLinFactY="-221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56272E-815D-400E-9F13-91CEEF14F95A}" type="pres">
      <dgm:prSet presAssocID="{293C47CB-57E4-4266-8FA2-09FF343AE946}" presName="spacer" presStyleCnt="0"/>
      <dgm:spPr/>
      <dgm:t>
        <a:bodyPr/>
        <a:lstStyle/>
        <a:p>
          <a:endParaRPr lang="en-US"/>
        </a:p>
      </dgm:t>
    </dgm:pt>
    <dgm:pt modelId="{34B8631D-B0CD-4CED-BF99-6AA9624BCE62}" type="pres">
      <dgm:prSet presAssocID="{23E0CBFB-ADCB-4D92-9CC0-AE119349A2BD}" presName="parentText" presStyleLbl="node1" presStyleIdx="1" presStyleCnt="4" custLinFactNeighborY="-6977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821D25-70CA-4CE4-A4E9-1C0EF864BE8B}" type="pres">
      <dgm:prSet presAssocID="{BE3F9216-B553-459F-9604-740432535C16}" presName="spacer" presStyleCnt="0"/>
      <dgm:spPr/>
    </dgm:pt>
    <dgm:pt modelId="{0791B037-683A-4557-AB47-E5DA2BDFD6E3}" type="pres">
      <dgm:prSet presAssocID="{0FDD1E81-F6F7-4777-BF87-497DF75F28D2}" presName="parentText" presStyleLbl="node1" presStyleIdx="2" presStyleCnt="4" custLinFactY="-2611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33242-FC31-4BD8-88BA-99EE97E4DEB4}" type="pres">
      <dgm:prSet presAssocID="{8CA6D4FF-DBEF-4E92-A55F-5F5CCE852397}" presName="spacer" presStyleCnt="0"/>
      <dgm:spPr/>
    </dgm:pt>
    <dgm:pt modelId="{E29C8578-D0CA-4B39-8977-1A128940BE6C}" type="pres">
      <dgm:prSet presAssocID="{6C0B8EE6-7A4C-45F6-BC38-95D9E6D37557}" presName="parentText" presStyleLbl="node1" presStyleIdx="3" presStyleCnt="4" custScaleY="107352" custLinFactY="-9873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BE2A70-E841-44D6-9ADC-453AC256411A}" srcId="{98469CAB-5417-4C2D-BCC7-CF778050C53D}" destId="{6C0B8EE6-7A4C-45F6-BC38-95D9E6D37557}" srcOrd="3" destOrd="0" parTransId="{1F4449FF-1BBB-4EE9-A8FB-4048D9872F5C}" sibTransId="{15618CEE-CEF5-4274-9C40-F656D16E2F1E}"/>
    <dgm:cxn modelId="{0A8F9DAF-6EF8-419F-9588-7BA1E3E6ED81}" srcId="{98469CAB-5417-4C2D-BCC7-CF778050C53D}" destId="{23E0CBFB-ADCB-4D92-9CC0-AE119349A2BD}" srcOrd="1" destOrd="0" parTransId="{DE59A372-00D3-4F87-A68C-A5FED76B4B13}" sibTransId="{BE3F9216-B553-459F-9604-740432535C16}"/>
    <dgm:cxn modelId="{0E1F4635-A44A-4111-842D-F06C82D351B7}" type="presOf" srcId="{98469CAB-5417-4C2D-BCC7-CF778050C53D}" destId="{64ECEFF1-A496-4BAE-81BA-23A92BDB55D9}" srcOrd="0" destOrd="0" presId="urn:microsoft.com/office/officeart/2005/8/layout/vList2"/>
    <dgm:cxn modelId="{AB9E6E94-A5C2-4826-8D61-AA6D56D6DACC}" type="presOf" srcId="{6C0B8EE6-7A4C-45F6-BC38-95D9E6D37557}" destId="{E29C8578-D0CA-4B39-8977-1A128940BE6C}" srcOrd="0" destOrd="0" presId="urn:microsoft.com/office/officeart/2005/8/layout/vList2"/>
    <dgm:cxn modelId="{F4063F51-7FEC-4793-971A-A60006D1BE33}" srcId="{98469CAB-5417-4C2D-BCC7-CF778050C53D}" destId="{0FDD1E81-F6F7-4777-BF87-497DF75F28D2}" srcOrd="2" destOrd="0" parTransId="{D63FECFB-7BFD-4C81-A4AE-CE4A5F464862}" sibTransId="{8CA6D4FF-DBEF-4E92-A55F-5F5CCE852397}"/>
    <dgm:cxn modelId="{FAA02377-0EFA-4343-8971-D4E334C766DA}" type="presOf" srcId="{FE035B10-6374-4BFE-8308-DFA7B79D6C0D}" destId="{23FEB0CA-5951-42A7-A0F7-56CFBCC336FC}" srcOrd="0" destOrd="0" presId="urn:microsoft.com/office/officeart/2005/8/layout/vList2"/>
    <dgm:cxn modelId="{75E54372-F749-4F42-A635-B905065BEE25}" type="presOf" srcId="{23E0CBFB-ADCB-4D92-9CC0-AE119349A2BD}" destId="{34B8631D-B0CD-4CED-BF99-6AA9624BCE62}" srcOrd="0" destOrd="0" presId="urn:microsoft.com/office/officeart/2005/8/layout/vList2"/>
    <dgm:cxn modelId="{2C922946-048E-4F7D-BFA3-9EB6D63B7E97}" type="presOf" srcId="{0FDD1E81-F6F7-4777-BF87-497DF75F28D2}" destId="{0791B037-683A-4557-AB47-E5DA2BDFD6E3}" srcOrd="0" destOrd="0" presId="urn:microsoft.com/office/officeart/2005/8/layout/vList2"/>
    <dgm:cxn modelId="{2210C544-641E-4ED8-B1DE-1432822DF694}" srcId="{98469CAB-5417-4C2D-BCC7-CF778050C53D}" destId="{FE035B10-6374-4BFE-8308-DFA7B79D6C0D}" srcOrd="0" destOrd="0" parTransId="{DE2EBC24-FC21-4973-9BCC-E7629518B8AC}" sibTransId="{293C47CB-57E4-4266-8FA2-09FF343AE946}"/>
    <dgm:cxn modelId="{667FB44E-4372-4A01-95D7-3132300DCF78}" type="presParOf" srcId="{64ECEFF1-A496-4BAE-81BA-23A92BDB55D9}" destId="{23FEB0CA-5951-42A7-A0F7-56CFBCC336FC}" srcOrd="0" destOrd="0" presId="urn:microsoft.com/office/officeart/2005/8/layout/vList2"/>
    <dgm:cxn modelId="{4A49F770-76FE-4B32-BD21-A6AE8AAE1DF2}" type="presParOf" srcId="{64ECEFF1-A496-4BAE-81BA-23A92BDB55D9}" destId="{2956272E-815D-400E-9F13-91CEEF14F95A}" srcOrd="1" destOrd="0" presId="urn:microsoft.com/office/officeart/2005/8/layout/vList2"/>
    <dgm:cxn modelId="{65750482-31BE-4442-8171-9B18045A53DD}" type="presParOf" srcId="{64ECEFF1-A496-4BAE-81BA-23A92BDB55D9}" destId="{34B8631D-B0CD-4CED-BF99-6AA9624BCE62}" srcOrd="2" destOrd="0" presId="urn:microsoft.com/office/officeart/2005/8/layout/vList2"/>
    <dgm:cxn modelId="{B1E578A4-C0E6-4FBE-91FC-316CDF55B2C3}" type="presParOf" srcId="{64ECEFF1-A496-4BAE-81BA-23A92BDB55D9}" destId="{DE821D25-70CA-4CE4-A4E9-1C0EF864BE8B}" srcOrd="3" destOrd="0" presId="urn:microsoft.com/office/officeart/2005/8/layout/vList2"/>
    <dgm:cxn modelId="{5B85CC99-B382-4EE4-8018-6FEA74FAD868}" type="presParOf" srcId="{64ECEFF1-A496-4BAE-81BA-23A92BDB55D9}" destId="{0791B037-683A-4557-AB47-E5DA2BDFD6E3}" srcOrd="4" destOrd="0" presId="urn:microsoft.com/office/officeart/2005/8/layout/vList2"/>
    <dgm:cxn modelId="{EE19D826-5CA9-4293-B5ED-CDC70CE2799B}" type="presParOf" srcId="{64ECEFF1-A496-4BAE-81BA-23A92BDB55D9}" destId="{54633242-FC31-4BD8-88BA-99EE97E4DEB4}" srcOrd="5" destOrd="0" presId="urn:microsoft.com/office/officeart/2005/8/layout/vList2"/>
    <dgm:cxn modelId="{D34F4CFC-7F79-4D01-9F0C-4886D4F69EE5}" type="presParOf" srcId="{64ECEFF1-A496-4BAE-81BA-23A92BDB55D9}" destId="{E29C8578-D0CA-4B39-8977-1A128940BE6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B519D7-7104-4FFB-87CF-35D853EAB24B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B1EBDD-E396-46D9-AC9C-4B948EBFC809}" type="pres">
      <dgm:prSet presAssocID="{04B519D7-7104-4FFB-87CF-35D853EAB2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31B835AD-2676-4F66-874F-B96D438A36E6}" type="presOf" srcId="{04B519D7-7104-4FFB-87CF-35D853EAB24B}" destId="{4BB1EBDD-E396-46D9-AC9C-4B948EBFC80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5CECDA-D2C1-41A6-8EA4-B95443F746C1}" type="doc">
      <dgm:prSet loTypeId="urn:microsoft.com/office/officeart/2008/layout/PictureStrips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477270B7-3D0C-4043-AA58-53B14396E97C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kumimoji="1" lang="en-US" sz="1600" dirty="0" smtClean="0"/>
            <a:t>Networking scenarios</a:t>
          </a:r>
          <a:endParaRPr lang="en-US" sz="1600" dirty="0"/>
        </a:p>
      </dgm:t>
    </dgm:pt>
    <dgm:pt modelId="{9873BE1C-6A2D-4FC3-854B-6420AD398287}" type="parTrans" cxnId="{70FC9BC8-CDF6-4CC4-B39E-6C56B3B42515}">
      <dgm:prSet/>
      <dgm:spPr/>
      <dgm:t>
        <a:bodyPr/>
        <a:lstStyle/>
        <a:p>
          <a:endParaRPr lang="en-US"/>
        </a:p>
      </dgm:t>
    </dgm:pt>
    <dgm:pt modelId="{A4A2C42D-3655-45AF-A7D0-8ACC15CA5865}" type="sibTrans" cxnId="{70FC9BC8-CDF6-4CC4-B39E-6C56B3B42515}">
      <dgm:prSet/>
      <dgm:spPr/>
      <dgm:t>
        <a:bodyPr/>
        <a:lstStyle/>
        <a:p>
          <a:endParaRPr lang="en-US"/>
        </a:p>
      </dgm:t>
    </dgm:pt>
    <dgm:pt modelId="{13256FCC-77F8-453A-BD7D-30E6C05A3058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kumimoji="1" lang="en-US" sz="1600" dirty="0" smtClean="0"/>
            <a:t>Scalability testing</a:t>
          </a:r>
          <a:endParaRPr lang="en-US" sz="1600" dirty="0"/>
        </a:p>
      </dgm:t>
    </dgm:pt>
    <dgm:pt modelId="{5B2C0BC2-4423-4C28-8BF2-711D4D5ECF04}" type="parTrans" cxnId="{E85A90EA-D0DA-447D-9242-412478EAE076}">
      <dgm:prSet/>
      <dgm:spPr/>
      <dgm:t>
        <a:bodyPr/>
        <a:lstStyle/>
        <a:p>
          <a:endParaRPr lang="en-US"/>
        </a:p>
      </dgm:t>
    </dgm:pt>
    <dgm:pt modelId="{61EEAE7E-6CEB-404E-8313-CE06160E4028}" type="sibTrans" cxnId="{E85A90EA-D0DA-447D-9242-412478EAE076}">
      <dgm:prSet/>
      <dgm:spPr/>
      <dgm:t>
        <a:bodyPr/>
        <a:lstStyle/>
        <a:p>
          <a:endParaRPr lang="en-US"/>
        </a:p>
      </dgm:t>
    </dgm:pt>
    <dgm:pt modelId="{1CB38A37-EDCF-4A83-9427-0842DB9EF3CE}">
      <dgm:prSet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ln w="9525">
          <a:solidFill>
            <a:schemeClr val="accent6">
              <a:lumMod val="75000"/>
            </a:schemeClr>
          </a:solidFill>
        </a:ln>
      </dgm:spPr>
      <dgm:t>
        <a:bodyPr/>
        <a:lstStyle/>
        <a:p>
          <a:pPr rtl="0"/>
          <a:r>
            <a:rPr kumimoji="1" lang="en-US" sz="1600" dirty="0" smtClean="0"/>
            <a:t>Non-invasive testing</a:t>
          </a:r>
          <a:endParaRPr lang="en-US" sz="1600" dirty="0"/>
        </a:p>
      </dgm:t>
    </dgm:pt>
    <dgm:pt modelId="{57A31A14-176E-442B-B7B6-1A8176565E4C}" type="parTrans" cxnId="{1AAD11DC-82C2-46CF-9946-AEF823DC83B7}">
      <dgm:prSet/>
      <dgm:spPr/>
      <dgm:t>
        <a:bodyPr/>
        <a:lstStyle/>
        <a:p>
          <a:endParaRPr lang="en-US"/>
        </a:p>
      </dgm:t>
    </dgm:pt>
    <dgm:pt modelId="{63F13F3E-7D6B-4FC1-8C91-D7FA54E91F5E}" type="sibTrans" cxnId="{1AAD11DC-82C2-46CF-9946-AEF823DC83B7}">
      <dgm:prSet/>
      <dgm:spPr/>
      <dgm:t>
        <a:bodyPr/>
        <a:lstStyle/>
        <a:p>
          <a:endParaRPr lang="en-US"/>
        </a:p>
      </dgm:t>
    </dgm:pt>
    <dgm:pt modelId="{CA4F4778-C802-469F-97A6-694BB363180E}">
      <dgm:prSet custT="1"/>
      <dgm:spPr>
        <a:solidFill>
          <a:schemeClr val="accent6">
            <a:alpha val="4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pPr rtl="0"/>
          <a:r>
            <a:rPr lang="en-US" sz="1600" dirty="0" smtClean="0"/>
            <a:t>Application Stress testing: behavior validation</a:t>
          </a:r>
          <a:endParaRPr lang="en-US" sz="1600" dirty="0"/>
        </a:p>
      </dgm:t>
    </dgm:pt>
    <dgm:pt modelId="{F12A4E26-9B2A-4D7F-9D65-C94CAD18FBD9}" type="parTrans" cxnId="{552E6F20-652D-43DA-9D80-CBE9515938A6}">
      <dgm:prSet/>
      <dgm:spPr/>
      <dgm:t>
        <a:bodyPr/>
        <a:lstStyle/>
        <a:p>
          <a:endParaRPr lang="en-US"/>
        </a:p>
      </dgm:t>
    </dgm:pt>
    <dgm:pt modelId="{883D98FB-11EB-4206-9769-F25BFC1B933D}" type="sibTrans" cxnId="{552E6F20-652D-43DA-9D80-CBE9515938A6}">
      <dgm:prSet/>
      <dgm:spPr/>
      <dgm:t>
        <a:bodyPr/>
        <a:lstStyle/>
        <a:p>
          <a:endParaRPr lang="en-US"/>
        </a:p>
      </dgm:t>
    </dgm:pt>
    <dgm:pt modelId="{20EBFDBD-DF28-45C2-9666-8B0CCE289B21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600" dirty="0" smtClean="0"/>
            <a:t>Optimize frequent installs &amp; setups during fresh hardware bring-up</a:t>
          </a:r>
          <a:endParaRPr lang="en-US" sz="1600" dirty="0"/>
        </a:p>
      </dgm:t>
    </dgm:pt>
    <dgm:pt modelId="{78477371-2E50-4045-A8A9-0D87DB3071A8}" type="parTrans" cxnId="{F9955287-9263-4B42-AD3C-C9D963C579B0}">
      <dgm:prSet/>
      <dgm:spPr/>
      <dgm:t>
        <a:bodyPr/>
        <a:lstStyle/>
        <a:p>
          <a:endParaRPr lang="en-US"/>
        </a:p>
      </dgm:t>
    </dgm:pt>
    <dgm:pt modelId="{AC932A7B-02E8-457F-9800-B79191D44F3E}" type="sibTrans" cxnId="{F9955287-9263-4B42-AD3C-C9D963C579B0}">
      <dgm:prSet/>
      <dgm:spPr/>
      <dgm:t>
        <a:bodyPr/>
        <a:lstStyle/>
        <a:p>
          <a:endParaRPr lang="en-US"/>
        </a:p>
      </dgm:t>
    </dgm:pt>
    <dgm:pt modelId="{D4A07C70-3AB5-4006-BD3C-AF178FBE0D0D}">
      <dgm:prSet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kumimoji="1" lang="en-US" sz="1600" dirty="0" smtClean="0"/>
            <a:t>Implementation optimizations</a:t>
          </a:r>
          <a:endParaRPr lang="en-US" sz="1600" dirty="0"/>
        </a:p>
      </dgm:t>
    </dgm:pt>
    <dgm:pt modelId="{CB287BA7-5DBD-4550-A7F4-45C311987AB1}" type="sibTrans" cxnId="{049C8499-FF6A-4881-8220-56AFE85BEC78}">
      <dgm:prSet/>
      <dgm:spPr/>
      <dgm:t>
        <a:bodyPr/>
        <a:lstStyle/>
        <a:p>
          <a:endParaRPr lang="en-US"/>
        </a:p>
      </dgm:t>
    </dgm:pt>
    <dgm:pt modelId="{1B2C6552-43FD-44AF-B6AA-B35BB61D94AA}" type="parTrans" cxnId="{049C8499-FF6A-4881-8220-56AFE85BEC78}">
      <dgm:prSet/>
      <dgm:spPr/>
      <dgm:t>
        <a:bodyPr/>
        <a:lstStyle/>
        <a:p>
          <a:endParaRPr lang="en-US"/>
        </a:p>
      </dgm:t>
    </dgm:pt>
    <dgm:pt modelId="{AA095E43-1C35-4F0F-90A2-B1E862104E27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l" rtl="0"/>
          <a:r>
            <a:rPr kumimoji="1" lang="en-US" sz="1600" dirty="0" smtClean="0"/>
            <a:t>Interoperability testing across Linux Distributions and application packages</a:t>
          </a:r>
          <a:endParaRPr lang="en-US" sz="1600" dirty="0"/>
        </a:p>
      </dgm:t>
    </dgm:pt>
    <dgm:pt modelId="{D7170AB0-E06B-4DC0-94AC-1D4B9E8E215B}" type="sibTrans" cxnId="{AC52365A-724A-4D90-AFB6-295460A6A15C}">
      <dgm:prSet/>
      <dgm:spPr/>
      <dgm:t>
        <a:bodyPr/>
        <a:lstStyle/>
        <a:p>
          <a:endParaRPr lang="en-US"/>
        </a:p>
      </dgm:t>
    </dgm:pt>
    <dgm:pt modelId="{99FE4653-8B1D-44AE-B051-DB8A27BE465B}" type="parTrans" cxnId="{AC52365A-724A-4D90-AFB6-295460A6A15C}">
      <dgm:prSet/>
      <dgm:spPr/>
      <dgm:t>
        <a:bodyPr/>
        <a:lstStyle/>
        <a:p>
          <a:endParaRPr lang="en-US"/>
        </a:p>
      </dgm:t>
    </dgm:pt>
    <dgm:pt modelId="{DDB71B6D-F836-450C-929E-B4907BF5C893}" type="pres">
      <dgm:prSet presAssocID="{875CECDA-D2C1-41A6-8EA4-B95443F746C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E7FD3E3-B90C-470D-91CB-15995F09BF14}" type="pres">
      <dgm:prSet presAssocID="{AA095E43-1C35-4F0F-90A2-B1E862104E27}" presName="composite" presStyleCnt="0"/>
      <dgm:spPr/>
      <dgm:t>
        <a:bodyPr/>
        <a:lstStyle/>
        <a:p>
          <a:endParaRPr lang="en-US"/>
        </a:p>
      </dgm:t>
    </dgm:pt>
    <dgm:pt modelId="{B710F4AF-7105-4D82-8983-5F138AF56A0E}" type="pres">
      <dgm:prSet presAssocID="{AA095E43-1C35-4F0F-90A2-B1E862104E27}" presName="rect1" presStyleLbl="tr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88817-DA72-465B-A8BB-AC9560BD4C1E}" type="pres">
      <dgm:prSet presAssocID="{AA095E43-1C35-4F0F-90A2-B1E862104E27}" presName="rect2" presStyleLbl="fgImgPlace1" presStyleIdx="0" presStyleCnt="7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881A43B-327E-4A9D-8FAA-39C2164B7C2F}" type="pres">
      <dgm:prSet presAssocID="{D7170AB0-E06B-4DC0-94AC-1D4B9E8E215B}" presName="sibTrans" presStyleCnt="0"/>
      <dgm:spPr/>
      <dgm:t>
        <a:bodyPr/>
        <a:lstStyle/>
        <a:p>
          <a:endParaRPr lang="en-US"/>
        </a:p>
      </dgm:t>
    </dgm:pt>
    <dgm:pt modelId="{E7577B5C-CF0A-483D-B460-12F6F765CED1}" type="pres">
      <dgm:prSet presAssocID="{D4A07C70-3AB5-4006-BD3C-AF178FBE0D0D}" presName="composite" presStyleCnt="0"/>
      <dgm:spPr/>
      <dgm:t>
        <a:bodyPr/>
        <a:lstStyle/>
        <a:p>
          <a:endParaRPr lang="en-US"/>
        </a:p>
      </dgm:t>
    </dgm:pt>
    <dgm:pt modelId="{3FD57E95-FF3E-4380-BAE5-AADE654C9910}" type="pres">
      <dgm:prSet presAssocID="{D4A07C70-3AB5-4006-BD3C-AF178FBE0D0D}" presName="rect1" presStyleLbl="tr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DD3A80-1B23-4B59-921F-8179198FF718}" type="pres">
      <dgm:prSet presAssocID="{D4A07C70-3AB5-4006-BD3C-AF178FBE0D0D}" presName="rect2" presStyleLbl="fgImgPlac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E4C25C0-D8BC-438F-AA57-D1792ECAAA0B}" type="pres">
      <dgm:prSet presAssocID="{CB287BA7-5DBD-4550-A7F4-45C311987AB1}" presName="sibTrans" presStyleCnt="0"/>
      <dgm:spPr/>
      <dgm:t>
        <a:bodyPr/>
        <a:lstStyle/>
        <a:p>
          <a:endParaRPr lang="en-US"/>
        </a:p>
      </dgm:t>
    </dgm:pt>
    <dgm:pt modelId="{BA48B070-A2B3-476E-8EF5-0B6DA849D5F8}" type="pres">
      <dgm:prSet presAssocID="{477270B7-3D0C-4043-AA58-53B14396E97C}" presName="composite" presStyleCnt="0"/>
      <dgm:spPr/>
      <dgm:t>
        <a:bodyPr/>
        <a:lstStyle/>
        <a:p>
          <a:endParaRPr lang="en-US"/>
        </a:p>
      </dgm:t>
    </dgm:pt>
    <dgm:pt modelId="{8DB467C4-B484-4F74-9C03-1C2AE51C3EE0}" type="pres">
      <dgm:prSet presAssocID="{477270B7-3D0C-4043-AA58-53B14396E97C}" presName="rect1" presStyleLbl="tr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C76360-C0E0-4659-BFB9-D985DD8C6B45}" type="pres">
      <dgm:prSet presAssocID="{477270B7-3D0C-4043-AA58-53B14396E97C}" presName="rect2" presStyleLbl="fgImgPlac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DBB0293-9547-49CF-9D04-C106B4814E73}" type="pres">
      <dgm:prSet presAssocID="{A4A2C42D-3655-45AF-A7D0-8ACC15CA5865}" presName="sibTrans" presStyleCnt="0"/>
      <dgm:spPr/>
      <dgm:t>
        <a:bodyPr/>
        <a:lstStyle/>
        <a:p>
          <a:endParaRPr lang="en-US"/>
        </a:p>
      </dgm:t>
    </dgm:pt>
    <dgm:pt modelId="{F0A2CF2A-E4FC-4493-BFFA-86908ED83022}" type="pres">
      <dgm:prSet presAssocID="{13256FCC-77F8-453A-BD7D-30E6C05A3058}" presName="composite" presStyleCnt="0"/>
      <dgm:spPr/>
      <dgm:t>
        <a:bodyPr/>
        <a:lstStyle/>
        <a:p>
          <a:endParaRPr lang="en-US"/>
        </a:p>
      </dgm:t>
    </dgm:pt>
    <dgm:pt modelId="{C3E7B3CE-AB0D-43B7-8D42-65D3DA85920B}" type="pres">
      <dgm:prSet presAssocID="{13256FCC-77F8-453A-BD7D-30E6C05A3058}" presName="rect1" presStyleLbl="tr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7D8BF3-857D-4C40-9B03-312FACAA1443}" type="pres">
      <dgm:prSet presAssocID="{13256FCC-77F8-453A-BD7D-30E6C05A3058}" presName="rect2" presStyleLbl="fgImgPlace1" presStyleIdx="3" presStyleCnt="7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B27EB3F-BBDB-4AAB-83FB-8BDF7B7F61F3}" type="pres">
      <dgm:prSet presAssocID="{61EEAE7E-6CEB-404E-8313-CE06160E4028}" presName="sibTrans" presStyleCnt="0"/>
      <dgm:spPr/>
      <dgm:t>
        <a:bodyPr/>
        <a:lstStyle/>
        <a:p>
          <a:endParaRPr lang="en-US"/>
        </a:p>
      </dgm:t>
    </dgm:pt>
    <dgm:pt modelId="{0C2C95E5-7518-4A5D-9547-F33A9D779C85}" type="pres">
      <dgm:prSet presAssocID="{1CB38A37-EDCF-4A83-9427-0842DB9EF3CE}" presName="composite" presStyleCnt="0"/>
      <dgm:spPr/>
      <dgm:t>
        <a:bodyPr/>
        <a:lstStyle/>
        <a:p>
          <a:endParaRPr lang="en-US"/>
        </a:p>
      </dgm:t>
    </dgm:pt>
    <dgm:pt modelId="{4D883E01-DE0D-4211-AF4D-6DD727336308}" type="pres">
      <dgm:prSet presAssocID="{1CB38A37-EDCF-4A83-9427-0842DB9EF3CE}" presName="rect1" presStyleLbl="tr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22D2B3-4543-4BFF-BAE9-DC78C3C2CBD0}" type="pres">
      <dgm:prSet presAssocID="{1CB38A37-EDCF-4A83-9427-0842DB9EF3CE}" presName="rect2" presStyleLbl="fgImgPlace1" presStyleIdx="4" presStyleCnt="7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EBE8FE7-D486-4462-8A88-5E27AB6F7966}" type="pres">
      <dgm:prSet presAssocID="{63F13F3E-7D6B-4FC1-8C91-D7FA54E91F5E}" presName="sibTrans" presStyleCnt="0"/>
      <dgm:spPr/>
      <dgm:t>
        <a:bodyPr/>
        <a:lstStyle/>
        <a:p>
          <a:endParaRPr lang="en-US"/>
        </a:p>
      </dgm:t>
    </dgm:pt>
    <dgm:pt modelId="{5FC051C3-B78F-4FA6-A5AA-01A3D74749E5}" type="pres">
      <dgm:prSet presAssocID="{CA4F4778-C802-469F-97A6-694BB363180E}" presName="composite" presStyleCnt="0"/>
      <dgm:spPr/>
      <dgm:t>
        <a:bodyPr/>
        <a:lstStyle/>
        <a:p>
          <a:endParaRPr lang="en-US"/>
        </a:p>
      </dgm:t>
    </dgm:pt>
    <dgm:pt modelId="{404D36AA-972A-4E39-8B1D-DF459A6E0F5F}" type="pres">
      <dgm:prSet presAssocID="{CA4F4778-C802-469F-97A6-694BB363180E}" presName="rect1" presStyleLbl="tr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DE04D2-B700-4331-82B2-21DE64A849FD}" type="pres">
      <dgm:prSet presAssocID="{CA4F4778-C802-469F-97A6-694BB363180E}" presName="rect2" presStyleLbl="fgImgPlace1" presStyleIdx="5" presStyleCnt="7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57FA787-2E62-4092-BFB6-99FAA5DA0EF4}" type="pres">
      <dgm:prSet presAssocID="{883D98FB-11EB-4206-9769-F25BFC1B933D}" presName="sibTrans" presStyleCnt="0"/>
      <dgm:spPr/>
      <dgm:t>
        <a:bodyPr/>
        <a:lstStyle/>
        <a:p>
          <a:endParaRPr lang="en-US"/>
        </a:p>
      </dgm:t>
    </dgm:pt>
    <dgm:pt modelId="{5193ED72-7240-41AA-8FF1-1D302985FA84}" type="pres">
      <dgm:prSet presAssocID="{20EBFDBD-DF28-45C2-9666-8B0CCE289B21}" presName="composite" presStyleCnt="0"/>
      <dgm:spPr/>
      <dgm:t>
        <a:bodyPr/>
        <a:lstStyle/>
        <a:p>
          <a:endParaRPr lang="en-US"/>
        </a:p>
      </dgm:t>
    </dgm:pt>
    <dgm:pt modelId="{D8755CB1-A6EB-4695-B0B5-586E9C4B188B}" type="pres">
      <dgm:prSet presAssocID="{20EBFDBD-DF28-45C2-9666-8B0CCE289B21}" presName="rect1" presStyleLbl="tr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0DEC26-718B-4434-97C1-3E2A765CEEC6}" type="pres">
      <dgm:prSet presAssocID="{20EBFDBD-DF28-45C2-9666-8B0CCE289B21}" presName="rect2" presStyleLbl="fgImgPlac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552E6F20-652D-43DA-9D80-CBE9515938A6}" srcId="{875CECDA-D2C1-41A6-8EA4-B95443F746C1}" destId="{CA4F4778-C802-469F-97A6-694BB363180E}" srcOrd="5" destOrd="0" parTransId="{F12A4E26-9B2A-4D7F-9D65-C94CAD18FBD9}" sibTransId="{883D98FB-11EB-4206-9769-F25BFC1B933D}"/>
    <dgm:cxn modelId="{70FC9BC8-CDF6-4CC4-B39E-6C56B3B42515}" srcId="{875CECDA-D2C1-41A6-8EA4-B95443F746C1}" destId="{477270B7-3D0C-4043-AA58-53B14396E97C}" srcOrd="2" destOrd="0" parTransId="{9873BE1C-6A2D-4FC3-854B-6420AD398287}" sibTransId="{A4A2C42D-3655-45AF-A7D0-8ACC15CA5865}"/>
    <dgm:cxn modelId="{89677034-6859-46D2-ACF4-4977D80E3C6F}" type="presOf" srcId="{1CB38A37-EDCF-4A83-9427-0842DB9EF3CE}" destId="{4D883E01-DE0D-4211-AF4D-6DD727336308}" srcOrd="0" destOrd="0" presId="urn:microsoft.com/office/officeart/2008/layout/PictureStrips"/>
    <dgm:cxn modelId="{A9AD5515-2EFA-447C-9EDB-54369E9ECD8D}" type="presOf" srcId="{20EBFDBD-DF28-45C2-9666-8B0CCE289B21}" destId="{D8755CB1-A6EB-4695-B0B5-586E9C4B188B}" srcOrd="0" destOrd="0" presId="urn:microsoft.com/office/officeart/2008/layout/PictureStrips"/>
    <dgm:cxn modelId="{049C8499-FF6A-4881-8220-56AFE85BEC78}" srcId="{875CECDA-D2C1-41A6-8EA4-B95443F746C1}" destId="{D4A07C70-3AB5-4006-BD3C-AF178FBE0D0D}" srcOrd="1" destOrd="0" parTransId="{1B2C6552-43FD-44AF-B6AA-B35BB61D94AA}" sibTransId="{CB287BA7-5DBD-4550-A7F4-45C311987AB1}"/>
    <dgm:cxn modelId="{AC52365A-724A-4D90-AFB6-295460A6A15C}" srcId="{875CECDA-D2C1-41A6-8EA4-B95443F746C1}" destId="{AA095E43-1C35-4F0F-90A2-B1E862104E27}" srcOrd="0" destOrd="0" parTransId="{99FE4653-8B1D-44AE-B051-DB8A27BE465B}" sibTransId="{D7170AB0-E06B-4DC0-94AC-1D4B9E8E215B}"/>
    <dgm:cxn modelId="{86663EA4-5199-4118-810D-B8394C8D1A48}" type="presOf" srcId="{875CECDA-D2C1-41A6-8EA4-B95443F746C1}" destId="{DDB71B6D-F836-450C-929E-B4907BF5C893}" srcOrd="0" destOrd="0" presId="urn:microsoft.com/office/officeart/2008/layout/PictureStrips"/>
    <dgm:cxn modelId="{BBD53E3A-693E-4B93-A971-2320147A488E}" type="presOf" srcId="{477270B7-3D0C-4043-AA58-53B14396E97C}" destId="{8DB467C4-B484-4F74-9C03-1C2AE51C3EE0}" srcOrd="0" destOrd="0" presId="urn:microsoft.com/office/officeart/2008/layout/PictureStrips"/>
    <dgm:cxn modelId="{1AAD11DC-82C2-46CF-9946-AEF823DC83B7}" srcId="{875CECDA-D2C1-41A6-8EA4-B95443F746C1}" destId="{1CB38A37-EDCF-4A83-9427-0842DB9EF3CE}" srcOrd="4" destOrd="0" parTransId="{57A31A14-176E-442B-B7B6-1A8176565E4C}" sibTransId="{63F13F3E-7D6B-4FC1-8C91-D7FA54E91F5E}"/>
    <dgm:cxn modelId="{449E3BBA-A160-4A97-A0C4-48E6A78E1307}" type="presOf" srcId="{AA095E43-1C35-4F0F-90A2-B1E862104E27}" destId="{B710F4AF-7105-4D82-8983-5F138AF56A0E}" srcOrd="0" destOrd="0" presId="urn:microsoft.com/office/officeart/2008/layout/PictureStrips"/>
    <dgm:cxn modelId="{0809535F-E1BE-4648-A23E-55CCAA3A5DA3}" type="presOf" srcId="{D4A07C70-3AB5-4006-BD3C-AF178FBE0D0D}" destId="{3FD57E95-FF3E-4380-BAE5-AADE654C9910}" srcOrd="0" destOrd="0" presId="urn:microsoft.com/office/officeart/2008/layout/PictureStrips"/>
    <dgm:cxn modelId="{4F3B3B73-4A75-40C3-A435-EE25D3671410}" type="presOf" srcId="{CA4F4778-C802-469F-97A6-694BB363180E}" destId="{404D36AA-972A-4E39-8B1D-DF459A6E0F5F}" srcOrd="0" destOrd="0" presId="urn:microsoft.com/office/officeart/2008/layout/PictureStrips"/>
    <dgm:cxn modelId="{F9955287-9263-4B42-AD3C-C9D963C579B0}" srcId="{875CECDA-D2C1-41A6-8EA4-B95443F746C1}" destId="{20EBFDBD-DF28-45C2-9666-8B0CCE289B21}" srcOrd="6" destOrd="0" parTransId="{78477371-2E50-4045-A8A9-0D87DB3071A8}" sibTransId="{AC932A7B-02E8-457F-9800-B79191D44F3E}"/>
    <dgm:cxn modelId="{E85A90EA-D0DA-447D-9242-412478EAE076}" srcId="{875CECDA-D2C1-41A6-8EA4-B95443F746C1}" destId="{13256FCC-77F8-453A-BD7D-30E6C05A3058}" srcOrd="3" destOrd="0" parTransId="{5B2C0BC2-4423-4C28-8BF2-711D4D5ECF04}" sibTransId="{61EEAE7E-6CEB-404E-8313-CE06160E4028}"/>
    <dgm:cxn modelId="{11FAE292-6B3B-4E84-A15A-41BB3F092451}" type="presOf" srcId="{13256FCC-77F8-453A-BD7D-30E6C05A3058}" destId="{C3E7B3CE-AB0D-43B7-8D42-65D3DA85920B}" srcOrd="0" destOrd="0" presId="urn:microsoft.com/office/officeart/2008/layout/PictureStrips"/>
    <dgm:cxn modelId="{083D7E50-EC3C-481D-952A-2C6D95C2CBF8}" type="presParOf" srcId="{DDB71B6D-F836-450C-929E-B4907BF5C893}" destId="{BE7FD3E3-B90C-470D-91CB-15995F09BF14}" srcOrd="0" destOrd="0" presId="urn:microsoft.com/office/officeart/2008/layout/PictureStrips"/>
    <dgm:cxn modelId="{2C4EDE24-B156-472D-9FF7-04AC241A45D9}" type="presParOf" srcId="{BE7FD3E3-B90C-470D-91CB-15995F09BF14}" destId="{B710F4AF-7105-4D82-8983-5F138AF56A0E}" srcOrd="0" destOrd="0" presId="urn:microsoft.com/office/officeart/2008/layout/PictureStrips"/>
    <dgm:cxn modelId="{8DF38026-EFA4-4419-A77B-0176306DDA4C}" type="presParOf" srcId="{BE7FD3E3-B90C-470D-91CB-15995F09BF14}" destId="{2D388817-DA72-465B-A8BB-AC9560BD4C1E}" srcOrd="1" destOrd="0" presId="urn:microsoft.com/office/officeart/2008/layout/PictureStrips"/>
    <dgm:cxn modelId="{7CD0D130-B9DB-4F22-9319-9A4ECAE1F3AE}" type="presParOf" srcId="{DDB71B6D-F836-450C-929E-B4907BF5C893}" destId="{4881A43B-327E-4A9D-8FAA-39C2164B7C2F}" srcOrd="1" destOrd="0" presId="urn:microsoft.com/office/officeart/2008/layout/PictureStrips"/>
    <dgm:cxn modelId="{74B47C4F-E90D-4D5F-BE44-7166640BFC1E}" type="presParOf" srcId="{DDB71B6D-F836-450C-929E-B4907BF5C893}" destId="{E7577B5C-CF0A-483D-B460-12F6F765CED1}" srcOrd="2" destOrd="0" presId="urn:microsoft.com/office/officeart/2008/layout/PictureStrips"/>
    <dgm:cxn modelId="{A24B4837-56CA-491A-9F3B-F03968DF42C5}" type="presParOf" srcId="{E7577B5C-CF0A-483D-B460-12F6F765CED1}" destId="{3FD57E95-FF3E-4380-BAE5-AADE654C9910}" srcOrd="0" destOrd="0" presId="urn:microsoft.com/office/officeart/2008/layout/PictureStrips"/>
    <dgm:cxn modelId="{D877A4BD-DF7D-4B00-9B2E-1CD2243DABFD}" type="presParOf" srcId="{E7577B5C-CF0A-483D-B460-12F6F765CED1}" destId="{E0DD3A80-1B23-4B59-921F-8179198FF718}" srcOrd="1" destOrd="0" presId="urn:microsoft.com/office/officeart/2008/layout/PictureStrips"/>
    <dgm:cxn modelId="{393483A2-0F54-41F1-8D55-04F1870D94F8}" type="presParOf" srcId="{DDB71B6D-F836-450C-929E-B4907BF5C893}" destId="{0E4C25C0-D8BC-438F-AA57-D1792ECAAA0B}" srcOrd="3" destOrd="0" presId="urn:microsoft.com/office/officeart/2008/layout/PictureStrips"/>
    <dgm:cxn modelId="{2F19E5BA-A178-4479-B952-6D50C78B541B}" type="presParOf" srcId="{DDB71B6D-F836-450C-929E-B4907BF5C893}" destId="{BA48B070-A2B3-476E-8EF5-0B6DA849D5F8}" srcOrd="4" destOrd="0" presId="urn:microsoft.com/office/officeart/2008/layout/PictureStrips"/>
    <dgm:cxn modelId="{BF44B86E-3CBE-4760-83A7-CC863F24AC17}" type="presParOf" srcId="{BA48B070-A2B3-476E-8EF5-0B6DA849D5F8}" destId="{8DB467C4-B484-4F74-9C03-1C2AE51C3EE0}" srcOrd="0" destOrd="0" presId="urn:microsoft.com/office/officeart/2008/layout/PictureStrips"/>
    <dgm:cxn modelId="{D4D41075-F180-4A06-829F-8BDC57C583F6}" type="presParOf" srcId="{BA48B070-A2B3-476E-8EF5-0B6DA849D5F8}" destId="{72C76360-C0E0-4659-BFB9-D985DD8C6B45}" srcOrd="1" destOrd="0" presId="urn:microsoft.com/office/officeart/2008/layout/PictureStrips"/>
    <dgm:cxn modelId="{81BE0535-DFB1-4D86-B520-9E886711E227}" type="presParOf" srcId="{DDB71B6D-F836-450C-929E-B4907BF5C893}" destId="{FDBB0293-9547-49CF-9D04-C106B4814E73}" srcOrd="5" destOrd="0" presId="urn:microsoft.com/office/officeart/2008/layout/PictureStrips"/>
    <dgm:cxn modelId="{6DF3D2D6-92D8-4D92-8160-815742FAE6E1}" type="presParOf" srcId="{DDB71B6D-F836-450C-929E-B4907BF5C893}" destId="{F0A2CF2A-E4FC-4493-BFFA-86908ED83022}" srcOrd="6" destOrd="0" presId="urn:microsoft.com/office/officeart/2008/layout/PictureStrips"/>
    <dgm:cxn modelId="{F2A5934F-0564-47D9-B8B9-15E09835CC4C}" type="presParOf" srcId="{F0A2CF2A-E4FC-4493-BFFA-86908ED83022}" destId="{C3E7B3CE-AB0D-43B7-8D42-65D3DA85920B}" srcOrd="0" destOrd="0" presId="urn:microsoft.com/office/officeart/2008/layout/PictureStrips"/>
    <dgm:cxn modelId="{5AA65172-E9A0-4EE5-80DE-306428DF826A}" type="presParOf" srcId="{F0A2CF2A-E4FC-4493-BFFA-86908ED83022}" destId="{3F7D8BF3-857D-4C40-9B03-312FACAA1443}" srcOrd="1" destOrd="0" presId="urn:microsoft.com/office/officeart/2008/layout/PictureStrips"/>
    <dgm:cxn modelId="{07623336-C621-48DB-9444-F550FB43BD13}" type="presParOf" srcId="{DDB71B6D-F836-450C-929E-B4907BF5C893}" destId="{DB27EB3F-BBDB-4AAB-83FB-8BDF7B7F61F3}" srcOrd="7" destOrd="0" presId="urn:microsoft.com/office/officeart/2008/layout/PictureStrips"/>
    <dgm:cxn modelId="{C6970A52-6346-49E1-AFCD-EC50651F8212}" type="presParOf" srcId="{DDB71B6D-F836-450C-929E-B4907BF5C893}" destId="{0C2C95E5-7518-4A5D-9547-F33A9D779C85}" srcOrd="8" destOrd="0" presId="urn:microsoft.com/office/officeart/2008/layout/PictureStrips"/>
    <dgm:cxn modelId="{FA82360A-736F-4AD1-832A-F957A83035E2}" type="presParOf" srcId="{0C2C95E5-7518-4A5D-9547-F33A9D779C85}" destId="{4D883E01-DE0D-4211-AF4D-6DD727336308}" srcOrd="0" destOrd="0" presId="urn:microsoft.com/office/officeart/2008/layout/PictureStrips"/>
    <dgm:cxn modelId="{B080A21D-CE78-4A30-8069-9B3795694A35}" type="presParOf" srcId="{0C2C95E5-7518-4A5D-9547-F33A9D779C85}" destId="{9122D2B3-4543-4BFF-BAE9-DC78C3C2CBD0}" srcOrd="1" destOrd="0" presId="urn:microsoft.com/office/officeart/2008/layout/PictureStrips"/>
    <dgm:cxn modelId="{556E473A-5A07-411F-B2F3-15D130613C1A}" type="presParOf" srcId="{DDB71B6D-F836-450C-929E-B4907BF5C893}" destId="{2EBE8FE7-D486-4462-8A88-5E27AB6F7966}" srcOrd="9" destOrd="0" presId="urn:microsoft.com/office/officeart/2008/layout/PictureStrips"/>
    <dgm:cxn modelId="{A39EEDC8-0C75-4D01-9EC5-5B1CA1921671}" type="presParOf" srcId="{DDB71B6D-F836-450C-929E-B4907BF5C893}" destId="{5FC051C3-B78F-4FA6-A5AA-01A3D74749E5}" srcOrd="10" destOrd="0" presId="urn:microsoft.com/office/officeart/2008/layout/PictureStrips"/>
    <dgm:cxn modelId="{5EAB5A89-1580-40C2-92B9-F4A142BB938E}" type="presParOf" srcId="{5FC051C3-B78F-4FA6-A5AA-01A3D74749E5}" destId="{404D36AA-972A-4E39-8B1D-DF459A6E0F5F}" srcOrd="0" destOrd="0" presId="urn:microsoft.com/office/officeart/2008/layout/PictureStrips"/>
    <dgm:cxn modelId="{94C65871-5F0F-4C0A-B4AB-B72AA36772FA}" type="presParOf" srcId="{5FC051C3-B78F-4FA6-A5AA-01A3D74749E5}" destId="{32DE04D2-B700-4331-82B2-21DE64A849FD}" srcOrd="1" destOrd="0" presId="urn:microsoft.com/office/officeart/2008/layout/PictureStrips"/>
    <dgm:cxn modelId="{58437129-4D20-413C-B11A-13A6356FC5B2}" type="presParOf" srcId="{DDB71B6D-F836-450C-929E-B4907BF5C893}" destId="{657FA787-2E62-4092-BFB6-99FAA5DA0EF4}" srcOrd="11" destOrd="0" presId="urn:microsoft.com/office/officeart/2008/layout/PictureStrips"/>
    <dgm:cxn modelId="{D04F0187-9FA7-422D-BB70-6F8BDA21AC59}" type="presParOf" srcId="{DDB71B6D-F836-450C-929E-B4907BF5C893}" destId="{5193ED72-7240-41AA-8FF1-1D302985FA84}" srcOrd="12" destOrd="0" presId="urn:microsoft.com/office/officeart/2008/layout/PictureStrips"/>
    <dgm:cxn modelId="{260C0B05-AE22-49FC-A16C-657EB12BC481}" type="presParOf" srcId="{5193ED72-7240-41AA-8FF1-1D302985FA84}" destId="{D8755CB1-A6EB-4695-B0B5-586E9C4B188B}" srcOrd="0" destOrd="0" presId="urn:microsoft.com/office/officeart/2008/layout/PictureStrips"/>
    <dgm:cxn modelId="{FBE13C09-3276-4591-8871-138F87CB3420}" type="presParOf" srcId="{5193ED72-7240-41AA-8FF1-1D302985FA84}" destId="{270DEC26-718B-4434-97C1-3E2A765CEEC6}" srcOrd="1" destOrd="0" presId="urn:microsoft.com/office/officeart/2008/layout/PictureStrip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CBD1BC-927D-48D4-B8E5-5204860307D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EFC5D9-23A1-49E4-A5F0-F3969C07AABB}">
      <dgm:prSet/>
      <dgm:spPr/>
      <dgm:t>
        <a:bodyPr/>
        <a:lstStyle/>
        <a:p>
          <a:pPr rtl="0"/>
          <a:r>
            <a:rPr kumimoji="1" lang="en-US" b="0" dirty="0" smtClean="0">
              <a:solidFill>
                <a:schemeClr val="tx1"/>
              </a:solidFill>
            </a:rPr>
            <a:t>Testing an application along with required library versions (using bundled images) across various different Linux systems</a:t>
          </a:r>
          <a:endParaRPr lang="en-US" b="0" dirty="0">
            <a:solidFill>
              <a:schemeClr val="tx1"/>
            </a:solidFill>
          </a:endParaRPr>
        </a:p>
      </dgm:t>
    </dgm:pt>
    <dgm:pt modelId="{DE9BCB86-2315-4926-A8FC-4528C1BD6D63}" type="parTrans" cxnId="{67B290D2-5FFC-4FFD-80C6-BBED0BCC7D9C}">
      <dgm:prSet/>
      <dgm:spPr/>
      <dgm:t>
        <a:bodyPr/>
        <a:lstStyle/>
        <a:p>
          <a:endParaRPr lang="en-US"/>
        </a:p>
      </dgm:t>
    </dgm:pt>
    <dgm:pt modelId="{1E6235CC-E286-4946-BFC7-13B66D696819}" type="sibTrans" cxnId="{67B290D2-5FFC-4FFD-80C6-BBED0BCC7D9C}">
      <dgm:prSet/>
      <dgm:spPr/>
      <dgm:t>
        <a:bodyPr/>
        <a:lstStyle/>
        <a:p>
          <a:endParaRPr lang="en-US"/>
        </a:p>
      </dgm:t>
    </dgm:pt>
    <dgm:pt modelId="{5E375BA9-65E1-44B2-9475-17A31351B367}" type="pres">
      <dgm:prSet presAssocID="{36CBD1BC-927D-48D4-B8E5-5204860307D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B15EF8-0405-4E0F-80E7-10293B580C30}" type="pres">
      <dgm:prSet presAssocID="{6BEFC5D9-23A1-49E4-A5F0-F3969C07AABB}" presName="parentText" presStyleLbl="node1" presStyleIdx="0" presStyleCnt="1" custScaleX="92764" custScaleY="11793" custLinFactNeighborX="-890" custLinFactNeighborY="-251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817AF5-BCE6-4F87-B13E-DA00DF193696}" type="presOf" srcId="{6BEFC5D9-23A1-49E4-A5F0-F3969C07AABB}" destId="{06B15EF8-0405-4E0F-80E7-10293B580C30}" srcOrd="0" destOrd="0" presId="urn:microsoft.com/office/officeart/2005/8/layout/vList2"/>
    <dgm:cxn modelId="{67B290D2-5FFC-4FFD-80C6-BBED0BCC7D9C}" srcId="{36CBD1BC-927D-48D4-B8E5-5204860307DD}" destId="{6BEFC5D9-23A1-49E4-A5F0-F3969C07AABB}" srcOrd="0" destOrd="0" parTransId="{DE9BCB86-2315-4926-A8FC-4528C1BD6D63}" sibTransId="{1E6235CC-E286-4946-BFC7-13B66D696819}"/>
    <dgm:cxn modelId="{C66D2104-8D5B-46EE-9841-699B3D00AC12}" type="presOf" srcId="{36CBD1BC-927D-48D4-B8E5-5204860307DD}" destId="{5E375BA9-65E1-44B2-9475-17A31351B367}" srcOrd="0" destOrd="0" presId="urn:microsoft.com/office/officeart/2005/8/layout/vList2"/>
    <dgm:cxn modelId="{312331AC-AF70-4F95-9952-3DC03FEAE9E5}" type="presParOf" srcId="{5E375BA9-65E1-44B2-9475-17A31351B367}" destId="{06B15EF8-0405-4E0F-80E7-10293B580C30}" srcOrd="0" destOrd="0" presId="urn:microsoft.com/office/officeart/2005/8/layout/vList2"/>
  </dgm:cxnLst>
  <dgm:bg/>
  <dgm:whole>
    <a:ln>
      <a:solidFill>
        <a:schemeClr val="tx2">
          <a:lumMod val="50000"/>
          <a:lumOff val="50000"/>
        </a:schemeClr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B519D7-7104-4FFB-87CF-35D853EAB24B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CFE1B3-F6F6-49BF-8EAD-6C89803A4D7D}">
      <dgm:prSet custT="1"/>
      <dgm:spPr/>
      <dgm:t>
        <a:bodyPr/>
        <a:lstStyle/>
        <a:p>
          <a:pPr rtl="0"/>
          <a:r>
            <a:rPr kumimoji="1" lang="en-US" sz="1900" b="1" dirty="0" smtClean="0">
              <a:solidFill>
                <a:schemeClr val="tx1"/>
              </a:solidFill>
            </a:rPr>
            <a:t>Application Stress testing: behavior validation</a:t>
          </a:r>
          <a:endParaRPr lang="en-US" sz="1900" b="1" dirty="0">
            <a:solidFill>
              <a:schemeClr val="tx1"/>
            </a:solidFill>
          </a:endParaRPr>
        </a:p>
      </dgm:t>
    </dgm:pt>
    <dgm:pt modelId="{27E5EDA2-79A1-4810-B1B0-E9895CB8EB83}" type="parTrans" cxnId="{BE4B11A0-4DEF-4D06-B911-262500737DBD}">
      <dgm:prSet/>
      <dgm:spPr/>
      <dgm:t>
        <a:bodyPr/>
        <a:lstStyle/>
        <a:p>
          <a:endParaRPr lang="en-US"/>
        </a:p>
      </dgm:t>
    </dgm:pt>
    <dgm:pt modelId="{7AC44295-F9A2-4323-8E2D-84B55C4381A1}" type="sibTrans" cxnId="{BE4B11A0-4DEF-4D06-B911-262500737DBD}">
      <dgm:prSet/>
      <dgm:spPr/>
      <dgm:t>
        <a:bodyPr/>
        <a:lstStyle/>
        <a:p>
          <a:endParaRPr lang="en-US"/>
        </a:p>
      </dgm:t>
    </dgm:pt>
    <dgm:pt modelId="{4BB1EBDD-E396-46D9-AC9C-4B948EBFC809}" type="pres">
      <dgm:prSet presAssocID="{04B519D7-7104-4FFB-87CF-35D853EAB2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12C8F06-EF0E-4C85-BCE1-982EC05A5292}" type="pres">
      <dgm:prSet presAssocID="{02CFE1B3-F6F6-49BF-8EAD-6C89803A4D7D}" presName="parentText" presStyleLbl="node1" presStyleIdx="0" presStyleCnt="1" custScaleX="92764" custScaleY="59901" custLinFactY="-76706" custLinFactNeighborX="597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381ADF-E14E-413A-B0D0-E85DC10A9A96}" type="presOf" srcId="{04B519D7-7104-4FFB-87CF-35D853EAB24B}" destId="{4BB1EBDD-E396-46D9-AC9C-4B948EBFC809}" srcOrd="0" destOrd="0" presId="urn:microsoft.com/office/officeart/2005/8/layout/vList2"/>
    <dgm:cxn modelId="{BE4B11A0-4DEF-4D06-B911-262500737DBD}" srcId="{04B519D7-7104-4FFB-87CF-35D853EAB24B}" destId="{02CFE1B3-F6F6-49BF-8EAD-6C89803A4D7D}" srcOrd="0" destOrd="0" parTransId="{27E5EDA2-79A1-4810-B1B0-E9895CB8EB83}" sibTransId="{7AC44295-F9A2-4323-8E2D-84B55C4381A1}"/>
    <dgm:cxn modelId="{383A2D6F-B6FF-445A-922F-225F6AB19115}" type="presOf" srcId="{02CFE1B3-F6F6-49BF-8EAD-6C89803A4D7D}" destId="{B12C8F06-EF0E-4C85-BCE1-982EC05A5292}" srcOrd="0" destOrd="0" presId="urn:microsoft.com/office/officeart/2005/8/layout/vList2"/>
    <dgm:cxn modelId="{1472ABC2-7C05-4BE8-816B-B98CEA4BAA04}" type="presParOf" srcId="{4BB1EBDD-E396-46D9-AC9C-4B948EBFC809}" destId="{B12C8F06-EF0E-4C85-BCE1-982EC05A529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260EC1D-C311-4BCD-BE2E-DA6423F2BA4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9FF78C-B812-4783-ACBC-37BAC4E41568}">
      <dgm:prSet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chemeClr val="accent3"/>
        </a:solidFill>
      </dgm:spPr>
      <dgm:t>
        <a:bodyPr/>
        <a:lstStyle/>
        <a:p>
          <a:pPr rtl="0"/>
          <a:r>
            <a:rPr kumimoji="1" lang="en-US" dirty="0" smtClean="0"/>
            <a:t>Questions?</a:t>
          </a:r>
          <a:endParaRPr lang="en-US" dirty="0"/>
        </a:p>
      </dgm:t>
    </dgm:pt>
    <dgm:pt modelId="{AE4B9718-A9EA-423F-B239-AC753D1ED0B4}" type="parTrans" cxnId="{54208026-1EFD-4069-91CE-141FC833EE2F}">
      <dgm:prSet/>
      <dgm:spPr/>
      <dgm:t>
        <a:bodyPr/>
        <a:lstStyle/>
        <a:p>
          <a:endParaRPr lang="en-US"/>
        </a:p>
      </dgm:t>
    </dgm:pt>
    <dgm:pt modelId="{B25702D9-1D1E-470C-932B-147557FFFE4C}" type="sibTrans" cxnId="{54208026-1EFD-4069-91CE-141FC833EE2F}">
      <dgm:prSet/>
      <dgm:spPr/>
      <dgm:t>
        <a:bodyPr/>
        <a:lstStyle/>
        <a:p>
          <a:endParaRPr lang="en-US"/>
        </a:p>
      </dgm:t>
    </dgm:pt>
    <dgm:pt modelId="{07E3C6A5-AA8A-4E84-92E4-1A857348EF67}">
      <dgm:prSet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0070C0"/>
        </a:solidFill>
      </dgm:spPr>
      <dgm:t>
        <a:bodyPr/>
        <a:lstStyle/>
        <a:p>
          <a:pPr rtl="0"/>
          <a:r>
            <a:rPr kumimoji="1" lang="en-US" dirty="0" smtClean="0"/>
            <a:t>Thanks </a:t>
          </a:r>
          <a:endParaRPr lang="en-US" dirty="0"/>
        </a:p>
      </dgm:t>
    </dgm:pt>
    <dgm:pt modelId="{A6D957FC-23A3-419A-9F2C-5D383AD0A1FF}" type="parTrans" cxnId="{00675DAD-E191-47E0-81F4-623AA14A2CF1}">
      <dgm:prSet/>
      <dgm:spPr/>
      <dgm:t>
        <a:bodyPr/>
        <a:lstStyle/>
        <a:p>
          <a:endParaRPr lang="en-US"/>
        </a:p>
      </dgm:t>
    </dgm:pt>
    <dgm:pt modelId="{39E6E408-5E6F-4A3D-B841-AF0C3CA3CD75}" type="sibTrans" cxnId="{00675DAD-E191-47E0-81F4-623AA14A2CF1}">
      <dgm:prSet/>
      <dgm:spPr/>
      <dgm:t>
        <a:bodyPr/>
        <a:lstStyle/>
        <a:p>
          <a:endParaRPr lang="en-US"/>
        </a:p>
      </dgm:t>
    </dgm:pt>
    <dgm:pt modelId="{05FD81C3-3FB7-4F43-A0FA-2D8B561CEB54}" type="pres">
      <dgm:prSet presAssocID="{C260EC1D-C311-4BCD-BE2E-DA6423F2BA4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F6A6FC-5CE7-4510-87FF-25E5561CC21F}" type="pres">
      <dgm:prSet presAssocID="{A79FF78C-B812-4783-ACBC-37BAC4E41568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41A159-686A-4B81-9FF9-4E28B1D2219B}" type="pres">
      <dgm:prSet presAssocID="{B25702D9-1D1E-470C-932B-147557FFFE4C}" presName="parTxOnlySpace" presStyleCnt="0"/>
      <dgm:spPr/>
    </dgm:pt>
    <dgm:pt modelId="{40519153-5F84-4C41-91A4-25724A143A84}" type="pres">
      <dgm:prSet presAssocID="{07E3C6A5-AA8A-4E84-92E4-1A857348EF67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C0F98B-F3F4-4362-BA7D-A1EF347671C6}" type="presOf" srcId="{07E3C6A5-AA8A-4E84-92E4-1A857348EF67}" destId="{40519153-5F84-4C41-91A4-25724A143A84}" srcOrd="0" destOrd="0" presId="urn:microsoft.com/office/officeart/2005/8/layout/chevron1"/>
    <dgm:cxn modelId="{00675DAD-E191-47E0-81F4-623AA14A2CF1}" srcId="{C260EC1D-C311-4BCD-BE2E-DA6423F2BA48}" destId="{07E3C6A5-AA8A-4E84-92E4-1A857348EF67}" srcOrd="1" destOrd="0" parTransId="{A6D957FC-23A3-419A-9F2C-5D383AD0A1FF}" sibTransId="{39E6E408-5E6F-4A3D-B841-AF0C3CA3CD75}"/>
    <dgm:cxn modelId="{06C43661-52B0-4E6D-BB11-E9929CA0D0C2}" type="presOf" srcId="{C260EC1D-C311-4BCD-BE2E-DA6423F2BA48}" destId="{05FD81C3-3FB7-4F43-A0FA-2D8B561CEB54}" srcOrd="0" destOrd="0" presId="urn:microsoft.com/office/officeart/2005/8/layout/chevron1"/>
    <dgm:cxn modelId="{54208026-1EFD-4069-91CE-141FC833EE2F}" srcId="{C260EC1D-C311-4BCD-BE2E-DA6423F2BA48}" destId="{A79FF78C-B812-4783-ACBC-37BAC4E41568}" srcOrd="0" destOrd="0" parTransId="{AE4B9718-A9EA-423F-B239-AC753D1ED0B4}" sibTransId="{B25702D9-1D1E-470C-932B-147557FFFE4C}"/>
    <dgm:cxn modelId="{EAB4A36F-62E2-424F-813E-D8BB42390D47}" type="presOf" srcId="{A79FF78C-B812-4783-ACBC-37BAC4E41568}" destId="{F2F6A6FC-5CE7-4510-87FF-25E5561CC21F}" srcOrd="0" destOrd="0" presId="urn:microsoft.com/office/officeart/2005/8/layout/chevron1"/>
    <dgm:cxn modelId="{2C76DD9D-7792-4334-80D5-0278CA085A87}" type="presParOf" srcId="{05FD81C3-3FB7-4F43-A0FA-2D8B561CEB54}" destId="{F2F6A6FC-5CE7-4510-87FF-25E5561CC21F}" srcOrd="0" destOrd="0" presId="urn:microsoft.com/office/officeart/2005/8/layout/chevron1"/>
    <dgm:cxn modelId="{6BB0C109-B25C-48D0-A082-6B251B455299}" type="presParOf" srcId="{05FD81C3-3FB7-4F43-A0FA-2D8B561CEB54}" destId="{3441A159-686A-4B81-9FF9-4E28B1D2219B}" srcOrd="1" destOrd="0" presId="urn:microsoft.com/office/officeart/2005/8/layout/chevron1"/>
    <dgm:cxn modelId="{26AD99D6-7FF5-4C3F-B5B3-B36DDB1FEE24}" type="presParOf" srcId="{05FD81C3-3FB7-4F43-A0FA-2D8B561CEB54}" destId="{40519153-5F84-4C41-91A4-25724A143A84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DA458-37EE-43E2-9607-94C7D676E414}">
      <dsp:nvSpPr>
        <dsp:cNvPr id="0" name=""/>
        <dsp:cNvSpPr/>
      </dsp:nvSpPr>
      <dsp:spPr>
        <a:xfrm>
          <a:off x="3596639" y="228587"/>
          <a:ext cx="5394960" cy="2667104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Includes hardware simulation &amp; OS execution</a:t>
          </a:r>
          <a:endParaRPr lang="en-US" sz="1500" kern="12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Requires order of GB – 100s of MBs of memory for each instance (Heavy Weight)</a:t>
          </a:r>
          <a:endParaRPr lang="en-US" sz="1500" kern="12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Can simulate few VMs per server (</a:t>
          </a:r>
          <a:r>
            <a:rPr lang="en-US" sz="15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Expensive)</a:t>
          </a:r>
          <a:endParaRPr lang="en-US" sz="1500" kern="12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Instance launch complete takes several seconds minute (slower)</a:t>
          </a:r>
          <a:endParaRPr lang="en-US" sz="1500" kern="12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3596639" y="561975"/>
        <a:ext cx="4394796" cy="2000328"/>
      </dsp:txXfrm>
    </dsp:sp>
    <dsp:sp modelId="{E1B06A46-4FEF-41D9-A8F3-BC7405A6A4E2}">
      <dsp:nvSpPr>
        <dsp:cNvPr id="0" name=""/>
        <dsp:cNvSpPr/>
      </dsp:nvSpPr>
      <dsp:spPr>
        <a:xfrm>
          <a:off x="0" y="152388"/>
          <a:ext cx="3596640" cy="266710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Virtual Machine (Hardware virtualization)</a:t>
          </a:r>
          <a:endParaRPr lang="en-US" sz="2800" kern="12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130197" y="282585"/>
        <a:ext cx="3336246" cy="2406710"/>
      </dsp:txXfrm>
    </dsp:sp>
    <dsp:sp modelId="{B1BB2724-7502-48E9-860D-95F9216DD7C5}">
      <dsp:nvSpPr>
        <dsp:cNvPr id="0" name=""/>
        <dsp:cNvSpPr/>
      </dsp:nvSpPr>
      <dsp:spPr>
        <a:xfrm>
          <a:off x="3596639" y="2934498"/>
          <a:ext cx="5394960" cy="2667104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Based on Linux Containers and Union File System.</a:t>
          </a:r>
          <a:endParaRPr lang="en-US" sz="1500" kern="12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Requires order of few MBs of memory for each instance (Light Weight)</a:t>
          </a:r>
          <a:endParaRPr lang="en-US" sz="1500" kern="12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Can simulate much higher containers per server (Cheaper)</a:t>
          </a:r>
          <a:endParaRPr lang="en-US" sz="1500" kern="12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Instance launched in sub-second time-frame (much faster)</a:t>
          </a:r>
          <a:endParaRPr lang="en-US" sz="1500" kern="12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3596639" y="3267886"/>
        <a:ext cx="4394796" cy="2000328"/>
      </dsp:txXfrm>
    </dsp:sp>
    <dsp:sp modelId="{1D671493-4761-4A7F-9F89-1D4979C0DE37}">
      <dsp:nvSpPr>
        <dsp:cNvPr id="0" name=""/>
        <dsp:cNvSpPr/>
      </dsp:nvSpPr>
      <dsp:spPr>
        <a:xfrm>
          <a:off x="0" y="2934498"/>
          <a:ext cx="3596640" cy="266710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Docker containers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(</a:t>
          </a:r>
          <a:r>
            <a:rPr lang="en-US" sz="2400" kern="1200" baseline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OS</a:t>
          </a:r>
          <a:r>
            <a:rPr lang="en-US" sz="28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 level virtualization)</a:t>
          </a:r>
          <a:endParaRPr lang="en-US" sz="2800" kern="1200" baseline="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130197" y="3064695"/>
        <a:ext cx="3336246" cy="24067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FEB0CA-5951-42A7-A0F7-56CFBCC336FC}">
      <dsp:nvSpPr>
        <dsp:cNvPr id="0" name=""/>
        <dsp:cNvSpPr/>
      </dsp:nvSpPr>
      <dsp:spPr>
        <a:xfrm>
          <a:off x="0" y="0"/>
          <a:ext cx="6781798" cy="133750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just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Container relies on Linux kernel facilities: </a:t>
          </a:r>
          <a:r>
            <a:rPr kumimoji="1" lang="en-US" sz="1600" b="1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chroot</a:t>
          </a:r>
          <a:r>
            <a:rPr kumimoji="1"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, </a:t>
          </a:r>
          <a:r>
            <a:rPr kumimoji="1" lang="en-US" sz="1600" b="1" kern="1200" dirty="0" err="1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cgroups</a:t>
          </a:r>
          <a:r>
            <a:rPr kumimoji="1" lang="en-US" sz="1600" kern="1200" dirty="0" smtClean="0">
              <a:solidFill>
                <a:schemeClr val="accent5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 </a:t>
          </a:r>
          <a:r>
            <a:rPr kumimoji="1"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and </a:t>
          </a:r>
          <a:r>
            <a:rPr kumimoji="1" lang="en-US" sz="1600" b="1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name-space</a:t>
          </a:r>
          <a:r>
            <a:rPr kumimoji="1" lang="en-US" sz="1600" b="1" kern="1200" dirty="0" smtClean="0">
              <a:solidFill>
                <a:schemeClr val="accent5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 </a:t>
          </a:r>
          <a:r>
            <a:rPr kumimoji="1"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facilities that provide resource isolation (CPU, memory, block I/O, network, etc.) =&gt; Doesn’t require a separate </a:t>
          </a:r>
          <a:r>
            <a:rPr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OS instance</a:t>
          </a:r>
          <a:r>
            <a:rPr kumimoji="1"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.</a:t>
          </a:r>
          <a:endParaRPr lang="en-US" sz="160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65292" y="65292"/>
        <a:ext cx="6651214" cy="1206925"/>
      </dsp:txXfrm>
    </dsp:sp>
    <dsp:sp modelId="{34B8631D-B0CD-4CED-BF99-6AA9624BCE62}">
      <dsp:nvSpPr>
        <dsp:cNvPr id="0" name=""/>
        <dsp:cNvSpPr/>
      </dsp:nvSpPr>
      <dsp:spPr>
        <a:xfrm>
          <a:off x="0" y="1414463"/>
          <a:ext cx="6781798" cy="1160640"/>
        </a:xfrm>
        <a:prstGeom prst="roundRect">
          <a:avLst/>
        </a:prstGeom>
        <a:solidFill>
          <a:schemeClr val="accent3">
            <a:hueOff val="1516637"/>
            <a:satOff val="16667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just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Docker provides </a:t>
          </a:r>
          <a:r>
            <a:rPr kumimoji="1" lang="en-US" sz="1600" b="1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framework</a:t>
          </a:r>
          <a:r>
            <a:rPr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 &amp; a </a:t>
          </a:r>
          <a:r>
            <a:rPr kumimoji="1" lang="en-US" sz="1600" b="1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high level API </a:t>
          </a:r>
          <a:r>
            <a:rPr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over Linux containers for portable deployment of applications across machines</a:t>
          </a:r>
          <a:endParaRPr lang="en-US" sz="160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56658" y="1471121"/>
        <a:ext cx="6668482" cy="1047324"/>
      </dsp:txXfrm>
    </dsp:sp>
    <dsp:sp modelId="{0791B037-683A-4557-AB47-E5DA2BDFD6E3}">
      <dsp:nvSpPr>
        <dsp:cNvPr id="0" name=""/>
        <dsp:cNvSpPr/>
      </dsp:nvSpPr>
      <dsp:spPr>
        <a:xfrm>
          <a:off x="0" y="2669385"/>
          <a:ext cx="6781798" cy="1160640"/>
        </a:xfrm>
        <a:prstGeom prst="roundRect">
          <a:avLst/>
        </a:prstGeom>
        <a:solidFill>
          <a:schemeClr val="accent3">
            <a:hueOff val="3033275"/>
            <a:satOff val="33335"/>
            <a:lumOff val="-78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just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Docker provides </a:t>
          </a:r>
          <a:r>
            <a:rPr kumimoji="1" lang="en-US" sz="1600" b="1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versioning capability </a:t>
          </a:r>
          <a:r>
            <a:rPr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to track successive versions of a container</a:t>
          </a:r>
          <a:endParaRPr lang="en-US" sz="160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56658" y="2726043"/>
        <a:ext cx="6668482" cy="1047324"/>
      </dsp:txXfrm>
    </dsp:sp>
    <dsp:sp modelId="{E29C8578-D0CA-4B39-8977-1A128940BE6C}">
      <dsp:nvSpPr>
        <dsp:cNvPr id="0" name=""/>
        <dsp:cNvSpPr/>
      </dsp:nvSpPr>
      <dsp:spPr>
        <a:xfrm>
          <a:off x="0" y="3924299"/>
          <a:ext cx="6781798" cy="1245970"/>
        </a:xfrm>
        <a:prstGeom prst="roundRect">
          <a:avLst/>
        </a:prstGeom>
        <a:solidFill>
          <a:schemeClr val="accent3">
            <a:hueOff val="4549912"/>
            <a:satOff val="50002"/>
            <a:lumOff val="-1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just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Docker uses </a:t>
          </a:r>
          <a:r>
            <a:rPr kumimoji="1" lang="en-US" sz="1600" b="1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AUFS</a:t>
          </a:r>
          <a:r>
            <a:rPr kumimoji="1"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 (Advanced multi-layered Unification File System) – It greatly enhances the </a:t>
          </a:r>
          <a:r>
            <a:rPr kumimoji="1" lang="en-US" sz="1600" b="1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performance</a:t>
          </a:r>
          <a:r>
            <a:rPr kumimoji="1" lang="en-US" sz="1600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 </a:t>
          </a:r>
          <a:r>
            <a:rPr kumimoji="1"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of docker containers and provides for </a:t>
          </a:r>
          <a:r>
            <a:rPr kumimoji="1" lang="en-US" sz="1600" b="1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optimized</a:t>
          </a:r>
          <a:r>
            <a:rPr kumimoji="1" lang="en-US" sz="1600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 </a:t>
          </a:r>
          <a:r>
            <a:rPr kumimoji="1" lang="en-US" sz="16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usage of underlying disk resources</a:t>
          </a:r>
          <a:endParaRPr lang="en-US" sz="160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60823" y="3985122"/>
        <a:ext cx="6660152" cy="11243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0F4AF-7105-4D82-8983-5F138AF56A0E}">
      <dsp:nvSpPr>
        <dsp:cNvPr id="0" name=""/>
        <dsp:cNvSpPr/>
      </dsp:nvSpPr>
      <dsp:spPr>
        <a:xfrm>
          <a:off x="1212508" y="267239"/>
          <a:ext cx="3261836" cy="1019323"/>
        </a:xfrm>
        <a:prstGeom prst="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90422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1600" kern="1200" dirty="0" smtClean="0"/>
            <a:t>Interoperability testing across Linux Distributions and application packages</a:t>
          </a:r>
          <a:endParaRPr lang="en-US" sz="1600" kern="1200" dirty="0"/>
        </a:p>
      </dsp:txBody>
      <dsp:txXfrm>
        <a:off x="1212508" y="267239"/>
        <a:ext cx="3261836" cy="1019323"/>
      </dsp:txXfrm>
    </dsp:sp>
    <dsp:sp modelId="{2D388817-DA72-465B-A8BB-AC9560BD4C1E}">
      <dsp:nvSpPr>
        <dsp:cNvPr id="0" name=""/>
        <dsp:cNvSpPr/>
      </dsp:nvSpPr>
      <dsp:spPr>
        <a:xfrm>
          <a:off x="1076598" y="120003"/>
          <a:ext cx="713526" cy="107029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57E95-FF3E-4380-BAE5-AADE654C9910}">
      <dsp:nvSpPr>
        <dsp:cNvPr id="0" name=""/>
        <dsp:cNvSpPr/>
      </dsp:nvSpPr>
      <dsp:spPr>
        <a:xfrm>
          <a:off x="4805565" y="267239"/>
          <a:ext cx="3261836" cy="1019323"/>
        </a:xfrm>
        <a:prstGeom prst="rect">
          <a:avLst/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690422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1600" kern="1200" dirty="0" smtClean="0"/>
            <a:t>Implementation optimizations</a:t>
          </a:r>
          <a:endParaRPr lang="en-US" sz="1600" kern="1200" dirty="0"/>
        </a:p>
      </dsp:txBody>
      <dsp:txXfrm>
        <a:off x="4805565" y="267239"/>
        <a:ext cx="3261836" cy="1019323"/>
      </dsp:txXfrm>
    </dsp:sp>
    <dsp:sp modelId="{E0DD3A80-1B23-4B59-921F-8179198FF718}">
      <dsp:nvSpPr>
        <dsp:cNvPr id="0" name=""/>
        <dsp:cNvSpPr/>
      </dsp:nvSpPr>
      <dsp:spPr>
        <a:xfrm>
          <a:off x="4669655" y="120003"/>
          <a:ext cx="713526" cy="107029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B467C4-B484-4F74-9C03-1C2AE51C3EE0}">
      <dsp:nvSpPr>
        <dsp:cNvPr id="0" name=""/>
        <dsp:cNvSpPr/>
      </dsp:nvSpPr>
      <dsp:spPr>
        <a:xfrm>
          <a:off x="1212508" y="1550454"/>
          <a:ext cx="3261836" cy="1019323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90422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1600" kern="1200" dirty="0" smtClean="0"/>
            <a:t>Networking scenarios</a:t>
          </a:r>
          <a:endParaRPr lang="en-US" sz="1600" kern="1200" dirty="0"/>
        </a:p>
      </dsp:txBody>
      <dsp:txXfrm>
        <a:off x="1212508" y="1550454"/>
        <a:ext cx="3261836" cy="1019323"/>
      </dsp:txXfrm>
    </dsp:sp>
    <dsp:sp modelId="{72C76360-C0E0-4659-BFB9-D985DD8C6B45}">
      <dsp:nvSpPr>
        <dsp:cNvPr id="0" name=""/>
        <dsp:cNvSpPr/>
      </dsp:nvSpPr>
      <dsp:spPr>
        <a:xfrm>
          <a:off x="1076598" y="1403219"/>
          <a:ext cx="713526" cy="1070290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E7B3CE-AB0D-43B7-8D42-65D3DA85920B}">
      <dsp:nvSpPr>
        <dsp:cNvPr id="0" name=""/>
        <dsp:cNvSpPr/>
      </dsp:nvSpPr>
      <dsp:spPr>
        <a:xfrm>
          <a:off x="4805565" y="1550454"/>
          <a:ext cx="3261836" cy="1019323"/>
        </a:xfrm>
        <a:prstGeom prst="rect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690422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1600" kern="1200" dirty="0" smtClean="0"/>
            <a:t>Scalability testing</a:t>
          </a:r>
          <a:endParaRPr lang="en-US" sz="1600" kern="1200" dirty="0"/>
        </a:p>
      </dsp:txBody>
      <dsp:txXfrm>
        <a:off x="4805565" y="1550454"/>
        <a:ext cx="3261836" cy="1019323"/>
      </dsp:txXfrm>
    </dsp:sp>
    <dsp:sp modelId="{3F7D8BF3-857D-4C40-9B03-312FACAA1443}">
      <dsp:nvSpPr>
        <dsp:cNvPr id="0" name=""/>
        <dsp:cNvSpPr/>
      </dsp:nvSpPr>
      <dsp:spPr>
        <a:xfrm>
          <a:off x="4669655" y="1403219"/>
          <a:ext cx="713526" cy="1070290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83E01-DE0D-4211-AF4D-6DD727336308}">
      <dsp:nvSpPr>
        <dsp:cNvPr id="0" name=""/>
        <dsp:cNvSpPr/>
      </dsp:nvSpPr>
      <dsp:spPr>
        <a:xfrm>
          <a:off x="1212508" y="2833670"/>
          <a:ext cx="3261836" cy="1019323"/>
        </a:xfrm>
        <a:prstGeom prst="rect">
          <a:avLst/>
        </a:prstGeom>
        <a:solidFill>
          <a:schemeClr val="accent3"/>
        </a:solidFill>
        <a:ln w="9525" cap="flat" cmpd="sng" algn="ctr">
          <a:solidFill>
            <a:schemeClr val="accent6">
              <a:lumMod val="7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690422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1600" kern="1200" dirty="0" smtClean="0"/>
            <a:t>Non-invasive testing</a:t>
          </a:r>
          <a:endParaRPr lang="en-US" sz="1600" kern="1200" dirty="0"/>
        </a:p>
      </dsp:txBody>
      <dsp:txXfrm>
        <a:off x="1212508" y="2833670"/>
        <a:ext cx="3261836" cy="1019323"/>
      </dsp:txXfrm>
    </dsp:sp>
    <dsp:sp modelId="{9122D2B3-4543-4BFF-BAE9-DC78C3C2CBD0}">
      <dsp:nvSpPr>
        <dsp:cNvPr id="0" name=""/>
        <dsp:cNvSpPr/>
      </dsp:nvSpPr>
      <dsp:spPr>
        <a:xfrm>
          <a:off x="1076598" y="2686434"/>
          <a:ext cx="713526" cy="1070290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36AA-972A-4E39-8B1D-DF459A6E0F5F}">
      <dsp:nvSpPr>
        <dsp:cNvPr id="0" name=""/>
        <dsp:cNvSpPr/>
      </dsp:nvSpPr>
      <dsp:spPr>
        <a:xfrm>
          <a:off x="4805565" y="2833670"/>
          <a:ext cx="3261836" cy="1019323"/>
        </a:xfrm>
        <a:prstGeom prst="rect">
          <a:avLst/>
        </a:prstGeom>
        <a:solidFill>
          <a:schemeClr val="accent6">
            <a:alpha val="40000"/>
          </a:schemeClr>
        </a:solidFill>
        <a:ln w="9525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0422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Application Stress testing: behavior validation</a:t>
          </a:r>
          <a:endParaRPr lang="en-US" sz="1600" kern="1200" dirty="0"/>
        </a:p>
      </dsp:txBody>
      <dsp:txXfrm>
        <a:off x="4805565" y="2833670"/>
        <a:ext cx="3261836" cy="1019323"/>
      </dsp:txXfrm>
    </dsp:sp>
    <dsp:sp modelId="{32DE04D2-B700-4331-82B2-21DE64A849FD}">
      <dsp:nvSpPr>
        <dsp:cNvPr id="0" name=""/>
        <dsp:cNvSpPr/>
      </dsp:nvSpPr>
      <dsp:spPr>
        <a:xfrm>
          <a:off x="4669655" y="2686434"/>
          <a:ext cx="713526" cy="1070290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55CB1-A6EB-4695-B0B5-586E9C4B188B}">
      <dsp:nvSpPr>
        <dsp:cNvPr id="0" name=""/>
        <dsp:cNvSpPr/>
      </dsp:nvSpPr>
      <dsp:spPr>
        <a:xfrm>
          <a:off x="3009036" y="4116885"/>
          <a:ext cx="3261836" cy="1019323"/>
        </a:xfrm>
        <a:prstGeom prst="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90422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Optimize frequent installs &amp; setups during fresh hardware bring-up</a:t>
          </a:r>
          <a:endParaRPr lang="en-US" sz="1600" kern="1200" dirty="0"/>
        </a:p>
      </dsp:txBody>
      <dsp:txXfrm>
        <a:off x="3009036" y="4116885"/>
        <a:ext cx="3261836" cy="1019323"/>
      </dsp:txXfrm>
    </dsp:sp>
    <dsp:sp modelId="{270DEC26-718B-4434-97C1-3E2A765CEEC6}">
      <dsp:nvSpPr>
        <dsp:cNvPr id="0" name=""/>
        <dsp:cNvSpPr/>
      </dsp:nvSpPr>
      <dsp:spPr>
        <a:xfrm>
          <a:off x="2873126" y="3969649"/>
          <a:ext cx="713526" cy="1070290"/>
        </a:xfrm>
        <a:prstGeom prst="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B15EF8-0405-4E0F-80E7-10293B580C30}">
      <dsp:nvSpPr>
        <dsp:cNvPr id="0" name=""/>
        <dsp:cNvSpPr/>
      </dsp:nvSpPr>
      <dsp:spPr>
        <a:xfrm>
          <a:off x="228617" y="152375"/>
          <a:ext cx="7774006" cy="95370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100" b="0" kern="1200" dirty="0" smtClean="0">
              <a:solidFill>
                <a:schemeClr val="tx1"/>
              </a:solidFill>
            </a:rPr>
            <a:t>Testing an application along with required library versions (using bundled images) across various different Linux systems</a:t>
          </a:r>
          <a:endParaRPr lang="en-US" sz="2100" b="0" kern="1200" dirty="0">
            <a:solidFill>
              <a:schemeClr val="tx1"/>
            </a:solidFill>
          </a:endParaRPr>
        </a:p>
      </dsp:txBody>
      <dsp:txXfrm>
        <a:off x="275173" y="198931"/>
        <a:ext cx="7680894" cy="8605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C8F06-EF0E-4C85-BCE1-982EC05A5292}">
      <dsp:nvSpPr>
        <dsp:cNvPr id="0" name=""/>
        <dsp:cNvSpPr/>
      </dsp:nvSpPr>
      <dsp:spPr>
        <a:xfrm>
          <a:off x="353234" y="152403"/>
          <a:ext cx="7774006" cy="7288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1900" b="1" kern="1200" dirty="0" smtClean="0">
              <a:solidFill>
                <a:schemeClr val="tx1"/>
              </a:solidFill>
            </a:rPr>
            <a:t>Application Stress testing: behavior validation</a:t>
          </a:r>
          <a:endParaRPr lang="en-US" sz="1900" b="1" kern="1200" dirty="0">
            <a:solidFill>
              <a:schemeClr val="tx1"/>
            </a:solidFill>
          </a:endParaRPr>
        </a:p>
      </dsp:txBody>
      <dsp:txXfrm>
        <a:off x="388815" y="187984"/>
        <a:ext cx="7702844" cy="6577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6A6FC-5CE7-4510-87FF-25E5561CC21F}">
      <dsp:nvSpPr>
        <dsp:cNvPr id="0" name=""/>
        <dsp:cNvSpPr/>
      </dsp:nvSpPr>
      <dsp:spPr>
        <a:xfrm>
          <a:off x="8036" y="220265"/>
          <a:ext cx="4804171" cy="1921668"/>
        </a:xfrm>
        <a:prstGeom prst="chevron">
          <a:avLst/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lvl="0" algn="ctr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4100" kern="1200" dirty="0" smtClean="0"/>
            <a:t>Questions?</a:t>
          </a:r>
          <a:endParaRPr lang="en-US" sz="4100" kern="1200" dirty="0"/>
        </a:p>
      </dsp:txBody>
      <dsp:txXfrm>
        <a:off x="968870" y="220265"/>
        <a:ext cx="2882503" cy="1921668"/>
      </dsp:txXfrm>
    </dsp:sp>
    <dsp:sp modelId="{40519153-5F84-4C41-91A4-25724A143A84}">
      <dsp:nvSpPr>
        <dsp:cNvPr id="0" name=""/>
        <dsp:cNvSpPr/>
      </dsp:nvSpPr>
      <dsp:spPr>
        <a:xfrm>
          <a:off x="4331791" y="220265"/>
          <a:ext cx="4804171" cy="1921668"/>
        </a:xfrm>
        <a:prstGeom prst="chevron">
          <a:avLst/>
        </a:prstGeom>
        <a:solidFill>
          <a:srgbClr val="0070C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lvl="0" algn="ctr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4100" kern="1200" dirty="0" smtClean="0"/>
            <a:t>Thanks </a:t>
          </a:r>
          <a:endParaRPr lang="en-US" sz="4100" kern="1200" dirty="0"/>
        </a:p>
      </dsp:txBody>
      <dsp:txXfrm>
        <a:off x="5292625" y="220265"/>
        <a:ext cx="2882503" cy="19216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0.08333</cdr:x>
      <cdr:y>0.27955</cdr:y>
    </cdr:from>
    <cdr:to>
      <cdr:x>0.08333</cdr:x>
      <cdr:y>0.37587</cdr:y>
    </cdr:to>
    <cdr:cxnSp macro="">
      <cdr:nvCxnSpPr>
        <cdr:cNvPr id="3" name="Straight Arrow Connector 2"/>
        <cdr:cNvCxnSpPr/>
      </cdr:nvCxnSpPr>
      <cdr:spPr>
        <a:xfrm xmlns:a="http://schemas.openxmlformats.org/drawingml/2006/main" flipV="1">
          <a:off x="346364" y="1212273"/>
          <a:ext cx="0" cy="417689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accent5">
              <a:lumMod val="50000"/>
            </a:schemeClr>
          </a:solidFill>
          <a:tailEnd type="arrow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0.03334</cdr:x>
      <cdr:y>0.2397</cdr:y>
    </cdr:from>
    <cdr:to>
      <cdr:x>0.03334</cdr:x>
      <cdr:y>0.33255</cdr:y>
    </cdr:to>
    <cdr:cxnSp macro="">
      <cdr:nvCxnSpPr>
        <cdr:cNvPr id="3" name="Straight Arrow Connector 2"/>
        <cdr:cNvCxnSpPr/>
      </cdr:nvCxnSpPr>
      <cdr:spPr>
        <a:xfrm xmlns:a="http://schemas.openxmlformats.org/drawingml/2006/main" flipV="1">
          <a:off x="152400" y="983673"/>
          <a:ext cx="0" cy="381000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accent5">
              <a:lumMod val="50000"/>
            </a:schemeClr>
          </a:solidFill>
          <a:tailEnd type="arrow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0.03125</cdr:x>
      <cdr:y>0.30039</cdr:y>
    </cdr:from>
    <cdr:to>
      <cdr:x>0.03125</cdr:x>
      <cdr:y>0.37288</cdr:y>
    </cdr:to>
    <cdr:cxnSp macro="">
      <cdr:nvCxnSpPr>
        <cdr:cNvPr id="3" name="Straight Arrow Connector 2"/>
        <cdr:cNvCxnSpPr/>
      </cdr:nvCxnSpPr>
      <cdr:spPr>
        <a:xfrm xmlns:a="http://schemas.openxmlformats.org/drawingml/2006/main" flipV="1">
          <a:off x="228600" y="1600200"/>
          <a:ext cx="0" cy="386135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accent5">
              <a:lumMod val="50000"/>
            </a:schemeClr>
          </a:solidFill>
          <a:tailEnd type="arrow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0.20213</cdr:x>
      <cdr:y>0.929</cdr:y>
    </cdr:from>
    <cdr:to>
      <cdr:x>0.55768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447800" y="5092970"/>
          <a:ext cx="2546773" cy="38925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0.16</cdr:x>
      <cdr:y>0.91869</cdr:y>
    </cdr:from>
    <cdr:to>
      <cdr:x>0.51106</cdr:x>
      <cdr:y>0.97429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1219200" y="5036440"/>
          <a:ext cx="2675077" cy="304812"/>
        </a:xfrm>
        <a:prstGeom xmlns:a="http://schemas.openxmlformats.org/drawingml/2006/main" prst="rect">
          <a:avLst/>
        </a:prstGeom>
        <a:solidFill xmlns:a="http://schemas.openxmlformats.org/drawingml/2006/main">
          <a:srgbClr val="92D050"/>
        </a:solidFill>
        <a:ln xmlns:a="http://schemas.openxmlformats.org/drawingml/2006/main">
          <a:solidFill>
            <a:schemeClr val="accent5">
              <a:lumMod val="50000"/>
            </a:schemeClr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b="1" dirty="0" smtClean="0">
              <a:solidFill>
                <a:schemeClr val="accent5">
                  <a:lumMod val="50000"/>
                </a:schemeClr>
              </a:solidFill>
            </a:rPr>
            <a:t>Total Time Taken = 1851 sec</a:t>
          </a:r>
          <a:endParaRPr lang="en-US" sz="1400" b="1" dirty="0">
            <a:solidFill>
              <a:schemeClr val="accent5">
                <a:lumMod val="50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0.56</cdr:x>
      <cdr:y>0.92021</cdr:y>
    </cdr:from>
    <cdr:to>
      <cdr:x>0.91107</cdr:x>
      <cdr:y>0.97581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4267200" y="5044791"/>
          <a:ext cx="2675154" cy="304812"/>
        </a:xfrm>
        <a:prstGeom xmlns:a="http://schemas.openxmlformats.org/drawingml/2006/main" prst="rect">
          <a:avLst/>
        </a:prstGeom>
        <a:solidFill xmlns:a="http://schemas.openxmlformats.org/drawingml/2006/main">
          <a:srgbClr val="92D050"/>
        </a:solidFill>
        <a:ln xmlns:a="http://schemas.openxmlformats.org/drawingml/2006/main">
          <a:solidFill>
            <a:schemeClr val="accent5">
              <a:lumMod val="50000"/>
            </a:schemeClr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b="1" dirty="0" smtClean="0">
              <a:solidFill>
                <a:schemeClr val="accent5">
                  <a:lumMod val="50000"/>
                </a:schemeClr>
              </a:solidFill>
            </a:rPr>
            <a:t>Total Time Taken = 8.1 sec</a:t>
          </a:r>
          <a:endParaRPr lang="en-US" sz="1400" b="1" dirty="0">
            <a:solidFill>
              <a:schemeClr val="accent5">
                <a:lumMod val="50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0.17</cdr:x>
      <cdr:y>0.77761</cdr:y>
    </cdr:from>
    <cdr:to>
      <cdr:x>0.40405</cdr:x>
      <cdr:y>0.79151</cdr:y>
    </cdr:to>
    <cdr:sp macro="" textlink="">
      <cdr:nvSpPr>
        <cdr:cNvPr id="7" name="Left Brace 6"/>
        <cdr:cNvSpPr/>
      </cdr:nvSpPr>
      <cdr:spPr>
        <a:xfrm xmlns:a="http://schemas.openxmlformats.org/drawingml/2006/main" rot="16200000">
          <a:off x="2149029" y="3409396"/>
          <a:ext cx="76203" cy="1783461"/>
        </a:xfrm>
        <a:prstGeom xmlns:a="http://schemas.openxmlformats.org/drawingml/2006/main" prst="leftBrace">
          <a:avLst/>
        </a:prstGeom>
        <a:ln xmlns:a="http://schemas.openxmlformats.org/drawingml/2006/main" w="38100"/>
      </cdr:spPr>
      <cdr:style>
        <a:lnRef xmlns:a="http://schemas.openxmlformats.org/drawingml/2006/main" idx="1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 b="1" dirty="0"/>
        </a:p>
      </cdr:txBody>
    </cdr:sp>
  </cdr:relSizeAnchor>
  <cdr:relSizeAnchor xmlns:cdr="http://schemas.openxmlformats.org/drawingml/2006/chartDrawing">
    <cdr:from>
      <cdr:x>0.38298</cdr:x>
      <cdr:y>0.84774</cdr:y>
    </cdr:from>
    <cdr:to>
      <cdr:x>0.96808</cdr:x>
      <cdr:y>0.87554</cdr:y>
    </cdr:to>
    <cdr:sp macro="" textlink="">
      <cdr:nvSpPr>
        <cdr:cNvPr id="8" name="Left Brace 7"/>
        <cdr:cNvSpPr/>
      </cdr:nvSpPr>
      <cdr:spPr>
        <a:xfrm xmlns:a="http://schemas.openxmlformats.org/drawingml/2006/main" rot="16200000">
          <a:off x="5071336" y="2494473"/>
          <a:ext cx="152406" cy="4458462"/>
        </a:xfrm>
        <a:prstGeom xmlns:a="http://schemas.openxmlformats.org/drawingml/2006/main" prst="leftBrace">
          <a:avLst/>
        </a:prstGeom>
        <a:ln xmlns:a="http://schemas.openxmlformats.org/drawingml/2006/main" w="38100"/>
      </cdr:spPr>
      <cdr:style>
        <a:lnRef xmlns:a="http://schemas.openxmlformats.org/drawingml/2006/main" idx="1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0.24</cdr:x>
      <cdr:y>0.80541</cdr:y>
    </cdr:from>
    <cdr:to>
      <cdr:x>0.35702</cdr:x>
      <cdr:y>0.84711</cdr:y>
    </cdr:to>
    <cdr:sp macro="" textlink="">
      <cdr:nvSpPr>
        <cdr:cNvPr id="9" name="TextBox 8"/>
        <cdr:cNvSpPr txBox="1"/>
      </cdr:nvSpPr>
      <cdr:spPr>
        <a:xfrm xmlns:a="http://schemas.openxmlformats.org/drawingml/2006/main">
          <a:off x="1828800" y="4415425"/>
          <a:ext cx="891692" cy="22860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b="1" dirty="0" smtClean="0"/>
            <a:t>Host A</a:t>
          </a:r>
          <a:endParaRPr lang="en-US" sz="1100" b="1" dirty="0"/>
        </a:p>
      </cdr:txBody>
    </cdr:sp>
  </cdr:relSizeAnchor>
  <cdr:relSizeAnchor xmlns:cdr="http://schemas.openxmlformats.org/drawingml/2006/chartDrawing">
    <cdr:from>
      <cdr:x>0.44681</cdr:x>
      <cdr:y>0.40232</cdr:y>
    </cdr:from>
    <cdr:to>
      <cdr:x>0.96809</cdr:x>
      <cdr:y>0.51352</cdr:y>
    </cdr:to>
    <cdr:sp macro="" textlink="">
      <cdr:nvSpPr>
        <cdr:cNvPr id="12" name="TextBox 11"/>
        <cdr:cNvSpPr txBox="1"/>
      </cdr:nvSpPr>
      <cdr:spPr>
        <a:xfrm xmlns:a="http://schemas.openxmlformats.org/drawingml/2006/main">
          <a:off x="3404692" y="2205625"/>
          <a:ext cx="3972154" cy="609607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/>
        </a:solidFill>
        <a:ln xmlns:a="http://schemas.openxmlformats.org/drawingml/2006/main">
          <a:solidFill>
            <a:srgbClr val="C00000"/>
          </a:solidFill>
        </a:ln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1200" b="1" dirty="0" smtClean="0"/>
            <a:t>Work Load SIZE = 60 images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0.18085</cdr:x>
      <cdr:y>0.05484</cdr:y>
    </cdr:from>
    <cdr:to>
      <cdr:x>0.44681</cdr:x>
      <cdr:y>0.13823</cdr:y>
    </cdr:to>
    <cdr:sp macro="" textlink="">
      <cdr:nvSpPr>
        <cdr:cNvPr id="13" name="TextBox 12"/>
        <cdr:cNvSpPr txBox="1"/>
      </cdr:nvSpPr>
      <cdr:spPr>
        <a:xfrm xmlns:a="http://schemas.openxmlformats.org/drawingml/2006/main">
          <a:off x="1378077" y="300625"/>
          <a:ext cx="2026615" cy="457183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/>
        </a:solidFill>
        <a:ln xmlns:a="http://schemas.openxmlformats.org/drawingml/2006/main">
          <a:solidFill>
            <a:srgbClr val="C00000"/>
          </a:solidFill>
        </a:ln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1200" b="1" dirty="0" smtClean="0"/>
            <a:t>Work Load = 30 images</a:t>
          </a:r>
          <a:endParaRPr lang="en-US" sz="1200" b="1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0.03191</cdr:x>
      <cdr:y>0.27178</cdr:y>
    </cdr:from>
    <cdr:to>
      <cdr:x>0.03191</cdr:x>
      <cdr:y>0.34427</cdr:y>
    </cdr:to>
    <cdr:cxnSp macro="">
      <cdr:nvCxnSpPr>
        <cdr:cNvPr id="3" name="Straight Arrow Connector 2"/>
        <cdr:cNvCxnSpPr/>
      </cdr:nvCxnSpPr>
      <cdr:spPr>
        <a:xfrm xmlns:a="http://schemas.openxmlformats.org/drawingml/2006/main" flipV="1">
          <a:off x="228600" y="1447800"/>
          <a:ext cx="0" cy="386159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accent5">
              <a:lumMod val="50000"/>
            </a:schemeClr>
          </a:solidFill>
          <a:tailEnd type="arrow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0.38202</cdr:x>
      <cdr:y>0.90117</cdr:y>
    </cdr:from>
    <cdr:to>
      <cdr:x>0.97753</cdr:x>
      <cdr:y>0.92038</cdr:y>
    </cdr:to>
    <cdr:sp macro="" textlink="">
      <cdr:nvSpPr>
        <cdr:cNvPr id="4" name="Left Brace 3"/>
        <cdr:cNvSpPr/>
      </cdr:nvSpPr>
      <cdr:spPr>
        <a:xfrm xmlns:a="http://schemas.openxmlformats.org/drawingml/2006/main" rot="16200000">
          <a:off x="4558941" y="2832459"/>
          <a:ext cx="102318" cy="4038600"/>
        </a:xfrm>
        <a:prstGeom xmlns:a="http://schemas.openxmlformats.org/drawingml/2006/main" prst="leftBrace">
          <a:avLst/>
        </a:prstGeom>
        <a:ln xmlns:a="http://schemas.openxmlformats.org/drawingml/2006/main" w="38100"/>
      </cdr:spPr>
      <cdr:style>
        <a:lnRef xmlns:a="http://schemas.openxmlformats.org/drawingml/2006/main" idx="1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0.16854</cdr:x>
      <cdr:y>0.90117</cdr:y>
    </cdr:from>
    <cdr:to>
      <cdr:x>0.33708</cdr:x>
      <cdr:y>0.91548</cdr:y>
    </cdr:to>
    <cdr:sp macro="" textlink="">
      <cdr:nvSpPr>
        <cdr:cNvPr id="5" name="Left Brace 4"/>
        <cdr:cNvSpPr/>
      </cdr:nvSpPr>
      <cdr:spPr>
        <a:xfrm xmlns:a="http://schemas.openxmlformats.org/drawingml/2006/main" rot="16200000">
          <a:off x="1676399" y="4267198"/>
          <a:ext cx="76202" cy="1143002"/>
        </a:xfrm>
        <a:prstGeom xmlns:a="http://schemas.openxmlformats.org/drawingml/2006/main" prst="leftBrace">
          <a:avLst/>
        </a:prstGeom>
        <a:ln xmlns:a="http://schemas.openxmlformats.org/drawingml/2006/main" w="38100"/>
      </cdr:spPr>
      <cdr:style>
        <a:lnRef xmlns:a="http://schemas.openxmlformats.org/drawingml/2006/main" idx="1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0.62921</cdr:x>
      <cdr:y>0.93819</cdr:y>
    </cdr:from>
    <cdr:to>
      <cdr:x>0.79775</cdr:x>
      <cdr:y>0.9873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267200" y="4997818"/>
          <a:ext cx="1143000" cy="26161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b="1" dirty="0" smtClean="0"/>
            <a:t>Host A</a:t>
          </a:r>
          <a:endParaRPr lang="en-US" sz="1400" b="1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6F1BC-4B92-476E-A203-316CC0C3BA03}" type="datetimeFigureOut">
              <a:rPr kumimoji="1" lang="ja-JP" altLang="en-US" smtClean="0"/>
              <a:pPr/>
              <a:t>2014/11/10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1DAEB-8FE8-46A0-8EEF-21820CBAAF3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95832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51C28-3DFA-4C15-97EB-43CEC784AAFD}" type="datetimeFigureOut">
              <a:rPr kumimoji="1" lang="ja-JP" altLang="en-US" smtClean="0"/>
              <a:pPr/>
              <a:t>2014/11/10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2761C-A992-4C97-9FBD-B10308D7A0C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351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43A552-2463-47B6-A037-66EDD8737531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0" y="746125"/>
            <a:ext cx="4965700" cy="3725863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104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- Canonical competing with Docker</a:t>
            </a:r>
            <a:r>
              <a:rPr lang="en-US" baseline="0" dirty="0" smtClean="0"/>
              <a:t> by working on LXD?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1243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0227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0841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6668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08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494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47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lang="ja-JP" altLang="en-US" smtClean="0">
                <a:solidFill>
                  <a:prstClr val="black"/>
                </a:solidFill>
              </a:rPr>
              <a:pPr/>
              <a:t>18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234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lang="ja-JP" altLang="en-US" smtClean="0">
                <a:solidFill>
                  <a:prstClr val="black"/>
                </a:solidFill>
              </a:rPr>
              <a:pPr/>
              <a:t>19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441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87784-1781-4580-A3DC-7927CE8BD99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lang="ja-JP" altLang="en-US" smtClean="0">
                <a:solidFill>
                  <a:prstClr val="black"/>
                </a:solidFill>
              </a:rPr>
              <a:pPr/>
              <a:t>20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694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29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700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2661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659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6593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6593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659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6593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6934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26430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13339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8704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Sharing OS: No separate OS to load / execute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0227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http://www.slideshare.net/Docker/performancecharacteristicsoftraditionalvmsvsdockercontainersdockercon14-140613162917phpapp02-37588947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0227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0227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104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8440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2761C-A992-4C97-9FBD-B10308D7A0C6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99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tream 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76475"/>
            <a:ext cx="8642350" cy="1873250"/>
          </a:xfrm>
        </p:spPr>
        <p:txBody>
          <a:bodyPr lIns="91440" rIns="91440"/>
          <a:lstStyle>
            <a:lvl1pPr algn="ctr">
              <a:defRPr sz="3600"/>
            </a:lvl1pPr>
          </a:lstStyle>
          <a:p>
            <a:pPr lvl="0"/>
            <a:r>
              <a:rPr kumimoji="1" lang="en-US" altLang="ja-JP" smtClean="0"/>
              <a:t>Click to edit Master title style</a:t>
            </a:r>
            <a:endParaRPr lang="ja-JP" altLang="en-US" noProof="0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4292600"/>
            <a:ext cx="8642350" cy="1752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buFont typeface="Arial" charset="0"/>
              <a:buNone/>
              <a:defRPr sz="2000"/>
            </a:lvl1pPr>
          </a:lstStyle>
          <a:p>
            <a:r>
              <a:rPr kumimoji="1" lang="en-US" altLang="ja-JP" smtClean="0"/>
              <a:t>Click to edit Master subtitle style</a:t>
            </a:r>
            <a:endParaRPr kumimoji="1" lang="ja-JP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38" y="3238500"/>
            <a:ext cx="29051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tream 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76475"/>
            <a:ext cx="8642350" cy="1873250"/>
          </a:xfrm>
        </p:spPr>
        <p:txBody>
          <a:bodyPr lIns="91440" rIns="91440"/>
          <a:lstStyle>
            <a:lvl1pPr algn="ctr">
              <a:defRPr sz="3600"/>
            </a:lvl1pPr>
          </a:lstStyle>
          <a:p>
            <a:pPr lvl="0"/>
            <a:r>
              <a:rPr kumimoji="1" lang="en-US" altLang="ja-JP" smtClean="0"/>
              <a:t>Click to edit Master title style</a:t>
            </a:r>
            <a:endParaRPr lang="ja-JP" altLang="en-US" noProof="0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4292600"/>
            <a:ext cx="8642350" cy="1752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buFont typeface="Arial" charset="0"/>
              <a:buNone/>
              <a:defRPr sz="2000"/>
            </a:lvl1pPr>
          </a:lstStyle>
          <a:p>
            <a:r>
              <a:rPr kumimoji="1" lang="en-US" altLang="ja-JP" smtClean="0"/>
              <a:t>Click to edit Master subtitle style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ave 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2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250825" y="1736812"/>
            <a:ext cx="8642350" cy="1873796"/>
          </a:xfrm>
        </p:spPr>
        <p:txBody>
          <a:bodyPr lIns="91440" rIns="91440"/>
          <a:lstStyle>
            <a:lvl1pPr algn="ctr">
              <a:defRPr sz="3600"/>
            </a:lvl1pPr>
          </a:lstStyle>
          <a:p>
            <a:pPr lvl="0"/>
            <a:r>
              <a:rPr kumimoji="1" lang="en-US" altLang="ja-JP" smtClean="0"/>
              <a:t>Click to edit Master title style</a:t>
            </a:r>
            <a:endParaRPr lang="ja-JP" altLang="en-US" noProof="0" dirty="0" smtClean="0"/>
          </a:p>
        </p:txBody>
      </p:sp>
      <p:sp>
        <p:nvSpPr>
          <p:cNvPr id="6163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250825" y="3753483"/>
            <a:ext cx="8642350" cy="1752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buFont typeface="Arial" charset="0"/>
              <a:buNone/>
              <a:defRPr sz="2000"/>
            </a:lvl1pPr>
          </a:lstStyle>
          <a:p>
            <a:r>
              <a:rPr kumimoji="1" lang="en-US" altLang="ja-JP" smtClean="0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200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566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380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52400" y="981075"/>
            <a:ext cx="4343400" cy="525621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343400" cy="525621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817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kumimoji="1" lang="en-US" altLang="ja-JP" smtClean="0"/>
              <a:t>Click to edit Master title style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120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1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6A6FE53-6612-4F1D-A1B8-85D53A929027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0" name="Footer Placeholder 7"/>
          <p:cNvSpPr txBox="1">
            <a:spLocks/>
          </p:cNvSpPr>
          <p:nvPr userDrawn="1"/>
        </p:nvSpPr>
        <p:spPr bwMode="auto">
          <a:xfrm>
            <a:off x="3044825" y="6684963"/>
            <a:ext cx="2895600" cy="1222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rgbClr val="11568C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800" dirty="0" smtClean="0"/>
              <a:t>NTI Confidential</a:t>
            </a:r>
            <a:endParaRPr kumimoji="0" lang="en-US" sz="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2400" y="115888"/>
            <a:ext cx="8839200" cy="539750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152400" y="981075"/>
            <a:ext cx="8839200" cy="5256213"/>
          </a:xfrm>
        </p:spPr>
        <p:txBody>
          <a:bodyPr/>
          <a:lstStyle/>
          <a:p>
            <a:pPr lvl="0"/>
            <a:endParaRPr lang="ja-JP" altLang="en-US" noProof="0" dirty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258888" y="6524625"/>
            <a:ext cx="2159000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04800" y="6524625"/>
            <a:ext cx="811213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>
                <a:solidFill>
                  <a:srgbClr val="000000"/>
                </a:solidFill>
              </a:rPr>
              <a:t>Page </a:t>
            </a:r>
            <a:fld id="{D92CEE54-3D36-4F25-B002-634887FCE50E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04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tream 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76475"/>
            <a:ext cx="8642350" cy="1873250"/>
          </a:xfrm>
        </p:spPr>
        <p:txBody>
          <a:bodyPr lIns="91440" rIns="91440"/>
          <a:lstStyle>
            <a:lvl1pPr algn="ctr">
              <a:defRPr sz="3600"/>
            </a:lvl1pPr>
          </a:lstStyle>
          <a:p>
            <a:pPr lvl="0"/>
            <a:r>
              <a:rPr kumimoji="1" lang="en-US" altLang="ja-JP" smtClean="0"/>
              <a:t>Click to edit Master title style</a:t>
            </a:r>
            <a:endParaRPr lang="ja-JP" altLang="en-US" noProof="0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4292600"/>
            <a:ext cx="8642350" cy="1752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buFont typeface="Arial" charset="0"/>
              <a:buNone/>
              <a:defRPr sz="2000"/>
            </a:lvl1pPr>
          </a:lstStyle>
          <a:p>
            <a:r>
              <a:rPr kumimoji="1" lang="en-US" altLang="ja-JP" smtClean="0"/>
              <a:t>Click to edit Master subtitle style</a:t>
            </a:r>
            <a:endParaRPr kumimoji="1" lang="ja-JP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ave 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2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250825" y="1736812"/>
            <a:ext cx="8642350" cy="1873796"/>
          </a:xfrm>
        </p:spPr>
        <p:txBody>
          <a:bodyPr lIns="91440" rIns="91440"/>
          <a:lstStyle>
            <a:lvl1pPr algn="ctr">
              <a:defRPr sz="3600"/>
            </a:lvl1pPr>
          </a:lstStyle>
          <a:p>
            <a:pPr lvl="0"/>
            <a:r>
              <a:rPr kumimoji="1" lang="en-US" altLang="ja-JP" smtClean="0"/>
              <a:t>Click to edit Master title style</a:t>
            </a:r>
            <a:endParaRPr lang="ja-JP" altLang="en-US" noProof="0" dirty="0" smtClean="0"/>
          </a:p>
        </p:txBody>
      </p:sp>
      <p:sp>
        <p:nvSpPr>
          <p:cNvPr id="6163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250825" y="3753483"/>
            <a:ext cx="8642350" cy="1752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buFont typeface="Arial" charset="0"/>
              <a:buNone/>
              <a:defRPr sz="2000"/>
            </a:lvl1pPr>
          </a:lstStyle>
          <a:p>
            <a:r>
              <a:rPr kumimoji="1" lang="en-US" altLang="ja-JP" smtClean="0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200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 dirty="0" smtClean="0"/>
              <a:t>Click to edit Master text styles</a:t>
            </a:r>
          </a:p>
          <a:p>
            <a:pPr lvl="1"/>
            <a:r>
              <a:rPr kumimoji="1" lang="en-US" altLang="ja-JP" dirty="0" smtClean="0"/>
              <a:t>Second level</a:t>
            </a:r>
          </a:p>
          <a:p>
            <a:pPr lvl="2"/>
            <a:r>
              <a:rPr kumimoji="1" lang="en-US" altLang="ja-JP" dirty="0" smtClean="0"/>
              <a:t>Third level</a:t>
            </a:r>
          </a:p>
          <a:p>
            <a:pPr lvl="3"/>
            <a:r>
              <a:rPr kumimoji="1" lang="en-US" altLang="ja-JP" dirty="0" smtClean="0"/>
              <a:t>Fourth level</a:t>
            </a:r>
          </a:p>
          <a:p>
            <a:pPr lvl="4"/>
            <a:r>
              <a:rPr kumimoji="1" lang="en-US" altLang="ja-JP" dirty="0" smtClean="0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566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380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ave Title Slide">
    <p:bg bwMode="gray">
      <p:bgPr>
        <a:blipFill dpi="0" rotWithShape="0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2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250825" y="2926804"/>
            <a:ext cx="8642350" cy="1873796"/>
          </a:xfrm>
        </p:spPr>
        <p:txBody>
          <a:bodyPr lIns="91440" rIns="91440"/>
          <a:lstStyle>
            <a:lvl1pPr algn="ctr">
              <a:defRPr sz="3600"/>
            </a:lvl1pPr>
          </a:lstStyle>
          <a:p>
            <a:pPr lvl="0"/>
            <a:r>
              <a:rPr kumimoji="1" lang="en-US" altLang="ja-JP" dirty="0" smtClean="0"/>
              <a:t>Click to edit Master title style</a:t>
            </a:r>
            <a:endParaRPr lang="ja-JP" altLang="en-US" noProof="0" dirty="0" smtClean="0"/>
          </a:p>
        </p:txBody>
      </p:sp>
      <p:sp>
        <p:nvSpPr>
          <p:cNvPr id="6163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250825" y="4953000"/>
            <a:ext cx="8642350" cy="990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buFont typeface="Arial" charset="0"/>
              <a:buNone/>
              <a:defRPr sz="2000"/>
            </a:lvl1pPr>
          </a:lstStyle>
          <a:p>
            <a:r>
              <a:rPr kumimoji="1" lang="en-US" altLang="ja-JP" smtClean="0"/>
              <a:t>Click to edit Master subtitle style</a:t>
            </a:r>
            <a:endParaRPr kumimoji="1" lang="ja-JP" altLang="en-US" dirty="0"/>
          </a:p>
        </p:txBody>
      </p:sp>
      <p:pic>
        <p:nvPicPr>
          <p:cNvPr id="2050" name="Picture 2" descr="C:\Users\m.mohsin\AppData\Local\Microsoft\Windows\Temporary Internet Files\Content.Outlook\FDO4212S\Combined Logo (2)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6248400"/>
            <a:ext cx="1993392" cy="55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.mohsin\AppData\Local\Microsoft\Windows\Temporary Internet Files\Content.Outlook\FDO4212S\STC 2014_Website Banner3 (2)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" y="0"/>
            <a:ext cx="9144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6400800"/>
            <a:ext cx="29051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00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52400" y="981075"/>
            <a:ext cx="4343400" cy="525621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343400" cy="525621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817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kumimoji="1" lang="en-US" altLang="ja-JP" smtClean="0"/>
              <a:t>Click to edit Master title style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120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1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tream 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76475"/>
            <a:ext cx="8642350" cy="1873250"/>
          </a:xfrm>
        </p:spPr>
        <p:txBody>
          <a:bodyPr lIns="91440" rIns="91440"/>
          <a:lstStyle>
            <a:lvl1pPr algn="ctr">
              <a:defRPr sz="3600"/>
            </a:lvl1pPr>
          </a:lstStyle>
          <a:p>
            <a:pPr lvl="0"/>
            <a:r>
              <a:rPr kumimoji="1" lang="en-US" altLang="ja-JP" smtClean="0"/>
              <a:t>Click to edit Master title style</a:t>
            </a:r>
            <a:endParaRPr lang="ja-JP" altLang="en-US" noProof="0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4292600"/>
            <a:ext cx="8642350" cy="1752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buFont typeface="Arial" charset="0"/>
              <a:buNone/>
              <a:defRPr sz="2000"/>
            </a:lvl1pPr>
          </a:lstStyle>
          <a:p>
            <a:r>
              <a:rPr kumimoji="1" lang="en-US" altLang="ja-JP" smtClean="0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842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398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858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ave 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2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250825" y="1736812"/>
            <a:ext cx="8642350" cy="1873796"/>
          </a:xfrm>
        </p:spPr>
        <p:txBody>
          <a:bodyPr lIns="91440" rIns="91440"/>
          <a:lstStyle>
            <a:lvl1pPr algn="ctr">
              <a:defRPr sz="3600"/>
            </a:lvl1pPr>
          </a:lstStyle>
          <a:p>
            <a:pPr lvl="0"/>
            <a:r>
              <a:rPr kumimoji="1" lang="en-US" altLang="ja-JP" smtClean="0"/>
              <a:t>Click to edit Master title style</a:t>
            </a:r>
            <a:endParaRPr lang="ja-JP" altLang="en-US" noProof="0" dirty="0" smtClean="0"/>
          </a:p>
        </p:txBody>
      </p:sp>
      <p:sp>
        <p:nvSpPr>
          <p:cNvPr id="6163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250825" y="3753483"/>
            <a:ext cx="8642350" cy="1752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buFont typeface="Arial" charset="0"/>
              <a:buNone/>
              <a:defRPr sz="2000"/>
            </a:lvl1pPr>
          </a:lstStyle>
          <a:p>
            <a:r>
              <a:rPr kumimoji="1" lang="en-US" altLang="ja-JP" smtClean="0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478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566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52400" y="981075"/>
            <a:ext cx="4343400" cy="525621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343400" cy="525621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429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kumimoji="1" lang="en-US" altLang="ja-JP" smtClean="0"/>
              <a:t>Click to edit Master title style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004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78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tream 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76475"/>
            <a:ext cx="8642350" cy="1873250"/>
          </a:xfrm>
        </p:spPr>
        <p:txBody>
          <a:bodyPr lIns="91440" rIns="91440"/>
          <a:lstStyle>
            <a:lvl1pPr algn="ctr">
              <a:defRPr sz="3600"/>
            </a:lvl1pPr>
          </a:lstStyle>
          <a:p>
            <a:pPr lvl="0"/>
            <a:r>
              <a:rPr kumimoji="1" lang="en-US" altLang="ja-JP" smtClean="0"/>
              <a:t>Click to edit Master title style</a:t>
            </a:r>
            <a:endParaRPr lang="ja-JP" altLang="en-US" noProof="0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4292600"/>
            <a:ext cx="8642350" cy="1752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buFont typeface="Arial" charset="0"/>
              <a:buNone/>
              <a:defRPr sz="2000"/>
            </a:lvl1pPr>
          </a:lstStyle>
          <a:p>
            <a:r>
              <a:rPr kumimoji="1" lang="en-US" altLang="ja-JP" smtClean="0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317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954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419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ave 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2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250825" y="1736812"/>
            <a:ext cx="8642350" cy="1873796"/>
          </a:xfrm>
        </p:spPr>
        <p:txBody>
          <a:bodyPr lIns="91440" rIns="91440"/>
          <a:lstStyle>
            <a:lvl1pPr algn="ctr">
              <a:defRPr sz="3600"/>
            </a:lvl1pPr>
          </a:lstStyle>
          <a:p>
            <a:pPr lvl="0"/>
            <a:r>
              <a:rPr kumimoji="1" lang="en-US" altLang="ja-JP" smtClean="0"/>
              <a:t>Click to edit Master title style</a:t>
            </a:r>
            <a:endParaRPr lang="ja-JP" altLang="en-US" noProof="0" dirty="0" smtClean="0"/>
          </a:p>
        </p:txBody>
      </p:sp>
      <p:sp>
        <p:nvSpPr>
          <p:cNvPr id="6163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250825" y="3753483"/>
            <a:ext cx="8642350" cy="1752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buFont typeface="Arial" charset="0"/>
              <a:buNone/>
              <a:defRPr sz="2000"/>
            </a:lvl1pPr>
          </a:lstStyle>
          <a:p>
            <a:r>
              <a:rPr kumimoji="1" lang="en-US" altLang="ja-JP" smtClean="0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097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52400" y="981075"/>
            <a:ext cx="4343400" cy="525621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343400" cy="525621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245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kumimoji="1" lang="en-US" altLang="ja-JP" smtClean="0"/>
              <a:t>Click to edit Master title style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187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56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380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52400" y="981075"/>
            <a:ext cx="4343400" cy="525621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343400" cy="525621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817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kumimoji="1" lang="en-US" altLang="ja-JP" smtClean="0"/>
              <a:t>Click to edit Master title style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120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1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2400" y="115888"/>
            <a:ext cx="8839200" cy="539750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152400" y="981075"/>
            <a:ext cx="8839200" cy="5256213"/>
          </a:xfrm>
        </p:spPr>
        <p:txBody>
          <a:bodyPr/>
          <a:lstStyle/>
          <a:p>
            <a:pPr lvl="0"/>
            <a:endParaRPr lang="ja-JP" altLang="en-US" noProof="0" dirty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258888" y="6524625"/>
            <a:ext cx="2159000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04800" y="6524625"/>
            <a:ext cx="954088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>
                <a:solidFill>
                  <a:srgbClr val="000000"/>
                </a:solidFill>
              </a:rPr>
              <a:t>Page </a:t>
            </a:r>
            <a:fld id="{D92CEE54-3D36-4F25-B002-634887FCE50E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04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211638" y="6405563"/>
            <a:ext cx="720725" cy="123825"/>
          </a:xfrm>
          <a:prstGeom prst="rect">
            <a:avLst/>
          </a:prstGeom>
        </p:spPr>
        <p:txBody>
          <a:bodyPr/>
          <a:lstStyle>
            <a:lvl1pPr>
              <a:spcBef>
                <a:spcPct val="0"/>
              </a:spcBef>
              <a:defRPr sz="800" smtClean="0">
                <a:solidFill>
                  <a:srgbClr val="414B56"/>
                </a:solidFill>
                <a:latin typeface="+mj-lt"/>
              </a:defRPr>
            </a:lvl1pPr>
          </a:lstStyle>
          <a:p>
            <a:pPr>
              <a:defRPr/>
            </a:pPr>
            <a:fld id="{86A6FE53-6612-4F1D-A1B8-85D53A92902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dt" sz="quarter" idx="11"/>
          </p:nvPr>
        </p:nvSpPr>
        <p:spPr>
          <a:xfrm>
            <a:off x="381000" y="6259513"/>
            <a:ext cx="2133600" cy="123825"/>
          </a:xfrm>
          <a:prstGeom prst="rect">
            <a:avLst/>
          </a:prstGeom>
        </p:spPr>
        <p:txBody>
          <a:bodyPr/>
          <a:lstStyle>
            <a:lvl1pPr algn="l">
              <a:defRPr sz="800" b="1" smtClean="0">
                <a:solidFill>
                  <a:srgbClr val="11568C"/>
                </a:solidFill>
                <a:latin typeface="+mj-lt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" name="Rectangle 30"/>
          <p:cNvSpPr>
            <a:spLocks noGrp="1" noChangeArrowheads="1"/>
          </p:cNvSpPr>
          <p:nvPr>
            <p:ph type="ftr" sz="quarter" idx="12"/>
          </p:nvPr>
        </p:nvSpPr>
        <p:spPr>
          <a:xfrm>
            <a:off x="34925" y="6472238"/>
            <a:ext cx="4032250" cy="123825"/>
          </a:xfrm>
          <a:prstGeom prst="rect">
            <a:avLst/>
          </a:prstGeom>
          <a:ln algn="ctr"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kumimoji="0" lang="en-GB" sz="800" b="1" dirty="0">
                <a:solidFill>
                  <a:srgbClr val="11568C"/>
                </a:solidFill>
                <a:latin typeface="+mj-lt"/>
                <a:ea typeface="+mn-ea"/>
              </a:defRPr>
            </a:lvl1pPr>
          </a:lstStyle>
          <a:p>
            <a:pPr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36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PT_7th_0707_スライド_0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62"/>
          <a:stretch>
            <a:fillRect/>
          </a:stretch>
        </p:blipFill>
        <p:spPr bwMode="auto">
          <a:xfrm>
            <a:off x="0" y="620713"/>
            <a:ext cx="91440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5888"/>
            <a:ext cx="883920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kumimoji="1" lang="en-US" altLang="ja-JP" smtClean="0"/>
              <a:t>Click to edit Master title style</a:t>
            </a:r>
            <a:endParaRPr lang="ja-JP" altLang="en-US" dirty="0" smtClean="0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81075"/>
            <a:ext cx="8839200" cy="525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D2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06000" y="6523200"/>
            <a:ext cx="811213" cy="334800"/>
          </a:xfrm>
          <a:prstGeom prst="rect">
            <a:avLst/>
          </a:prstGeom>
          <a:noFill/>
        </p:spPr>
        <p:txBody>
          <a:bodyPr wrap="square" lIns="90000" tIns="0" rIns="0" bIns="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HGP創英角ｺﾞｼｯｸUB" pitchFamily="50" charset="-128"/>
                <a:cs typeface="+mn-cs"/>
              </a:rPr>
              <a:t>Page </a:t>
            </a:r>
            <a:fld id="{8BB99341-3773-4AA0-9F9D-94F83AE5E06F}" type="slidenum">
              <a:rPr kumimoji="1" lang="en-US" altLang="ja-JP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HGP創英角ｺﾞｼｯｸUB" pitchFamily="50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GP創英角ｺﾞｼｯｸUB" pitchFamily="50" charset="-128"/>
              <a:cs typeface="+mn-cs"/>
            </a:endParaRPr>
          </a:p>
        </p:txBody>
      </p:sp>
      <p:sp>
        <p:nvSpPr>
          <p:cNvPr id="8" name="フッター プレースホルダー 4"/>
          <p:cNvSpPr txBox="1">
            <a:spLocks/>
          </p:cNvSpPr>
          <p:nvPr/>
        </p:nvSpPr>
        <p:spPr bwMode="auto">
          <a:xfrm>
            <a:off x="1258888" y="6523200"/>
            <a:ext cx="2398712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9pPr>
          </a:lstStyle>
          <a:p>
            <a:r>
              <a:rPr lang="en-US" altLang="ja-JP" b="0" dirty="0" smtClean="0"/>
              <a:t>© NEC Technologies</a:t>
            </a:r>
            <a:r>
              <a:rPr lang="en-US" altLang="ja-JP" b="0" baseline="0" dirty="0" smtClean="0"/>
              <a:t> India Limited</a:t>
            </a:r>
            <a:r>
              <a:rPr lang="en-US" altLang="ja-JP" b="0" dirty="0" smtClean="0"/>
              <a:t> 2014</a:t>
            </a:r>
            <a:endParaRPr lang="en-US" altLang="ja-JP" b="0" dirty="0"/>
          </a:p>
        </p:txBody>
      </p:sp>
      <p:sp>
        <p:nvSpPr>
          <p:cNvPr id="9" name="フッター プレースホルダー 4"/>
          <p:cNvSpPr txBox="1">
            <a:spLocks/>
          </p:cNvSpPr>
          <p:nvPr/>
        </p:nvSpPr>
        <p:spPr bwMode="auto">
          <a:xfrm>
            <a:off x="3851548" y="6523200"/>
            <a:ext cx="1440904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9pPr>
          </a:lstStyle>
          <a:p>
            <a:pPr algn="ctr"/>
            <a:endParaRPr lang="en-US" altLang="ja-JP" b="0" dirty="0"/>
          </a:p>
        </p:txBody>
      </p:sp>
      <p:sp>
        <p:nvSpPr>
          <p:cNvPr id="10" name="フッター プレースホルダー 4"/>
          <p:cNvSpPr txBox="1">
            <a:spLocks/>
          </p:cNvSpPr>
          <p:nvPr/>
        </p:nvSpPr>
        <p:spPr bwMode="auto">
          <a:xfrm>
            <a:off x="3657600" y="6508912"/>
            <a:ext cx="1821904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9pPr>
          </a:lstStyle>
          <a:p>
            <a:endParaRPr lang="en-US" altLang="ja-JP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4" r:id="rId2"/>
    <p:sldLayoutId id="2147483651" r:id="rId3"/>
    <p:sldLayoutId id="2147483655" r:id="rId4"/>
    <p:sldLayoutId id="2147483653" r:id="rId5"/>
    <p:sldLayoutId id="2147483652" r:id="rId6"/>
    <p:sldLayoutId id="2147483662" r:id="rId7"/>
    <p:sldLayoutId id="2147483665" r:id="rId8"/>
    <p:sldLayoutId id="2147483666" r:id="rId9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Arial" charset="0"/>
        <a:buChar char="▌"/>
        <a:defRPr kumimoji="1" sz="2200">
          <a:solidFill>
            <a:schemeClr val="tx1"/>
          </a:solidFill>
          <a:latin typeface="+mn-lt"/>
          <a:ea typeface="+mn-ea"/>
          <a:cs typeface="+mn-cs"/>
        </a:defRPr>
      </a:lvl1pPr>
      <a:lvl2pPr marL="17938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2pPr>
      <a:lvl3pPr marL="358775" indent="3175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Arial" charset="0"/>
        <a:buChar char="•"/>
        <a:defRPr kumimoji="1">
          <a:solidFill>
            <a:schemeClr val="tx1"/>
          </a:solidFill>
          <a:latin typeface="+mn-lt"/>
          <a:ea typeface="+mn-ea"/>
        </a:defRPr>
      </a:lvl3pPr>
      <a:lvl4pPr marL="54133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Tahoma" pitchFamily="34" charset="0"/>
        <a:buChar char="–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PT_7th_0707_スライド_0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62"/>
          <a:stretch>
            <a:fillRect/>
          </a:stretch>
        </p:blipFill>
        <p:spPr bwMode="auto">
          <a:xfrm>
            <a:off x="0" y="620713"/>
            <a:ext cx="91440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5888"/>
            <a:ext cx="883920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kumimoji="1" lang="en-US" altLang="ja-JP" smtClean="0"/>
              <a:t>Click to edit Master title style</a:t>
            </a:r>
            <a:endParaRPr lang="ja-JP" altLang="en-US" dirty="0" smtClean="0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81075"/>
            <a:ext cx="8839200" cy="525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D2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06000" y="6523200"/>
            <a:ext cx="811213" cy="334800"/>
          </a:xfrm>
          <a:prstGeom prst="rect">
            <a:avLst/>
          </a:prstGeom>
          <a:noFill/>
        </p:spPr>
        <p:txBody>
          <a:bodyPr wrap="square" lIns="90000" tIns="0" rIns="0" bIns="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HGP創英角ｺﾞｼｯｸUB" pitchFamily="50" charset="-128"/>
                <a:cs typeface="+mn-cs"/>
              </a:rPr>
              <a:t>Page </a:t>
            </a:r>
            <a:fld id="{8BB99341-3773-4AA0-9F9D-94F83AE5E06F}" type="slidenum">
              <a:rPr kumimoji="1" lang="en-US" altLang="ja-JP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HGP創英角ｺﾞｼｯｸUB" pitchFamily="50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GP創英角ｺﾞｼｯｸUB" pitchFamily="50" charset="-128"/>
              <a:cs typeface="+mn-cs"/>
            </a:endParaRPr>
          </a:p>
        </p:txBody>
      </p:sp>
      <p:sp>
        <p:nvSpPr>
          <p:cNvPr id="8" name="フッター プレースホルダー 4"/>
          <p:cNvSpPr txBox="1">
            <a:spLocks/>
          </p:cNvSpPr>
          <p:nvPr/>
        </p:nvSpPr>
        <p:spPr bwMode="auto">
          <a:xfrm>
            <a:off x="1258888" y="6523200"/>
            <a:ext cx="1440904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9pPr>
          </a:lstStyle>
          <a:p>
            <a:r>
              <a:rPr lang="en-US" altLang="ja-JP" b="0" dirty="0" smtClean="0"/>
              <a:t>© NEC Corporation 2014</a:t>
            </a:r>
            <a:endParaRPr lang="en-US" altLang="ja-JP" b="0" dirty="0"/>
          </a:p>
        </p:txBody>
      </p:sp>
      <p:sp>
        <p:nvSpPr>
          <p:cNvPr id="9" name="フッター プレースホルダー 4"/>
          <p:cNvSpPr txBox="1">
            <a:spLocks/>
          </p:cNvSpPr>
          <p:nvPr/>
        </p:nvSpPr>
        <p:spPr bwMode="auto">
          <a:xfrm>
            <a:off x="3851548" y="6523200"/>
            <a:ext cx="1440904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9pPr>
          </a:lstStyle>
          <a:p>
            <a:pPr algn="ctr"/>
            <a:endParaRPr lang="en-US" altLang="ja-JP" b="0" dirty="0"/>
          </a:p>
        </p:txBody>
      </p:sp>
      <p:sp>
        <p:nvSpPr>
          <p:cNvPr id="10" name="フッター プレースホルダー 4"/>
          <p:cNvSpPr txBox="1">
            <a:spLocks/>
          </p:cNvSpPr>
          <p:nvPr/>
        </p:nvSpPr>
        <p:spPr bwMode="auto">
          <a:xfrm>
            <a:off x="3657600" y="6508912"/>
            <a:ext cx="1821904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9pPr>
          </a:lstStyle>
          <a:p>
            <a:endParaRPr lang="en-US" altLang="ja-JP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Arial" charset="0"/>
        <a:buChar char="▌"/>
        <a:defRPr kumimoji="1" sz="2200">
          <a:solidFill>
            <a:schemeClr val="tx1"/>
          </a:solidFill>
          <a:latin typeface="+mn-lt"/>
          <a:ea typeface="+mn-ea"/>
          <a:cs typeface="+mn-cs"/>
        </a:defRPr>
      </a:lvl1pPr>
      <a:lvl2pPr marL="17938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2pPr>
      <a:lvl3pPr marL="358775" indent="3175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Arial" charset="0"/>
        <a:buChar char="•"/>
        <a:defRPr kumimoji="1">
          <a:solidFill>
            <a:schemeClr val="tx1"/>
          </a:solidFill>
          <a:latin typeface="+mn-lt"/>
          <a:ea typeface="+mn-ea"/>
        </a:defRPr>
      </a:lvl3pPr>
      <a:lvl4pPr marL="54133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Tahoma" pitchFamily="34" charset="0"/>
        <a:buChar char="–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PT_7th_0707_スライド_0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62"/>
          <a:stretch>
            <a:fillRect/>
          </a:stretch>
        </p:blipFill>
        <p:spPr bwMode="auto">
          <a:xfrm>
            <a:off x="0" y="620713"/>
            <a:ext cx="91440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5888"/>
            <a:ext cx="883920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kumimoji="1" lang="en-US" altLang="ja-JP" dirty="0" smtClean="0"/>
              <a:t>Click to edit Master title style</a:t>
            </a:r>
            <a:endParaRPr lang="ja-JP" altLang="en-US" dirty="0" smtClean="0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81075"/>
            <a:ext cx="8839200" cy="525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D2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kumimoji="1" lang="en-US" altLang="ja-JP" dirty="0" smtClean="0"/>
              <a:t>Click to edit Master text styles</a:t>
            </a:r>
          </a:p>
          <a:p>
            <a:pPr lvl="1"/>
            <a:r>
              <a:rPr kumimoji="1" lang="en-US" altLang="ja-JP" dirty="0" smtClean="0"/>
              <a:t>Second level</a:t>
            </a:r>
          </a:p>
          <a:p>
            <a:pPr lvl="2"/>
            <a:r>
              <a:rPr kumimoji="1" lang="en-US" altLang="ja-JP" dirty="0" smtClean="0"/>
              <a:t>Third level</a:t>
            </a:r>
          </a:p>
          <a:p>
            <a:pPr lvl="3"/>
            <a:r>
              <a:rPr kumimoji="1" lang="en-US" altLang="ja-JP" dirty="0" smtClean="0"/>
              <a:t>Fourth level</a:t>
            </a:r>
          </a:p>
          <a:p>
            <a:pPr lvl="4"/>
            <a:r>
              <a:rPr kumimoji="1" lang="en-US" altLang="ja-JP" dirty="0" smtClean="0"/>
              <a:t>Fifth level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06000" y="6523200"/>
            <a:ext cx="811213" cy="334800"/>
          </a:xfrm>
          <a:prstGeom prst="rect">
            <a:avLst/>
          </a:prstGeom>
          <a:noFill/>
        </p:spPr>
        <p:txBody>
          <a:bodyPr wrap="square" lIns="90000" tIns="0" rIns="0" bIns="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HGP創英角ｺﾞｼｯｸUB" pitchFamily="50" charset="-128"/>
                <a:cs typeface="+mn-cs"/>
              </a:rPr>
              <a:t>Page </a:t>
            </a:r>
            <a:fld id="{8BB99341-3773-4AA0-9F9D-94F83AE5E06F}" type="slidenum">
              <a:rPr kumimoji="1" lang="en-US" altLang="ja-JP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HGP創英角ｺﾞｼｯｸUB" pitchFamily="50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HGP創英角ｺﾞｼｯｸUB" pitchFamily="50" charset="-128"/>
              <a:cs typeface="+mn-cs"/>
            </a:endParaRPr>
          </a:p>
        </p:txBody>
      </p:sp>
      <p:sp>
        <p:nvSpPr>
          <p:cNvPr id="8" name="フッター プレースホルダー 4"/>
          <p:cNvSpPr txBox="1">
            <a:spLocks/>
          </p:cNvSpPr>
          <p:nvPr/>
        </p:nvSpPr>
        <p:spPr bwMode="auto">
          <a:xfrm>
            <a:off x="1117213" y="6534291"/>
            <a:ext cx="2398712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9pPr>
          </a:lstStyle>
          <a:p>
            <a:r>
              <a:rPr lang="en-US" altLang="ja-JP" b="0" dirty="0" smtClean="0"/>
              <a:t>© NEC Technologies</a:t>
            </a:r>
            <a:r>
              <a:rPr lang="en-US" altLang="ja-JP" b="0" baseline="0" dirty="0" smtClean="0"/>
              <a:t> India Limited  </a:t>
            </a:r>
            <a:r>
              <a:rPr lang="en-US" altLang="ja-JP" b="0" dirty="0" smtClean="0"/>
              <a:t>2014</a:t>
            </a:r>
            <a:endParaRPr lang="en-US" altLang="ja-JP" b="0" dirty="0"/>
          </a:p>
        </p:txBody>
      </p:sp>
      <p:sp>
        <p:nvSpPr>
          <p:cNvPr id="9" name="フッター プレースホルダー 4"/>
          <p:cNvSpPr txBox="1">
            <a:spLocks/>
          </p:cNvSpPr>
          <p:nvPr/>
        </p:nvSpPr>
        <p:spPr bwMode="auto">
          <a:xfrm>
            <a:off x="3851548" y="6523200"/>
            <a:ext cx="1440904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9pPr>
          </a:lstStyle>
          <a:p>
            <a:pPr algn="ctr"/>
            <a:endParaRPr lang="en-US" altLang="ja-JP" b="0" dirty="0"/>
          </a:p>
        </p:txBody>
      </p:sp>
      <p:sp>
        <p:nvSpPr>
          <p:cNvPr id="10" name="TextBox 9"/>
          <p:cNvSpPr txBox="1"/>
          <p:nvPr/>
        </p:nvSpPr>
        <p:spPr>
          <a:xfrm>
            <a:off x="3276600" y="6523200"/>
            <a:ext cx="327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Utilizing docker containers for testing optimization &amp; acceleration version 1.1</a:t>
            </a:r>
            <a:endParaRPr lang="en-US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3" r:id="rId2"/>
    <p:sldLayoutId id="2147483694" r:id="rId3"/>
    <p:sldLayoutId id="2147483692" r:id="rId4"/>
    <p:sldLayoutId id="2147483695" r:id="rId5"/>
    <p:sldLayoutId id="2147483696" r:id="rId6"/>
    <p:sldLayoutId id="2147483697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 baseline="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Arial" charset="0"/>
        <a:buChar char="▌"/>
        <a:defRPr kumimoji="1" sz="2200" baseline="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17938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l"/>
        <a:defRPr kumimoji="1" sz="2000" baseline="0">
          <a:solidFill>
            <a:schemeClr val="tx1"/>
          </a:solidFill>
          <a:latin typeface="Segoe UI" panose="020B0502040204020203" pitchFamily="34" charset="0"/>
          <a:ea typeface="+mn-ea"/>
        </a:defRPr>
      </a:lvl2pPr>
      <a:lvl3pPr marL="358775" indent="3175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Arial" charset="0"/>
        <a:buChar char="•"/>
        <a:defRPr kumimoji="1" baseline="0">
          <a:solidFill>
            <a:schemeClr val="tx1"/>
          </a:solidFill>
          <a:latin typeface="Segoe UI" panose="020B0502040204020203" pitchFamily="34" charset="0"/>
          <a:ea typeface="+mn-ea"/>
        </a:defRPr>
      </a:lvl3pPr>
      <a:lvl4pPr marL="54133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Tahoma" pitchFamily="34" charset="0"/>
        <a:buChar char="–"/>
        <a:defRPr kumimoji="1" sz="1600" baseline="0">
          <a:solidFill>
            <a:schemeClr val="tx1"/>
          </a:solidFill>
          <a:latin typeface="Segoe UI" panose="020B0502040204020203" pitchFamily="34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400" baseline="0">
          <a:solidFill>
            <a:schemeClr val="tx1"/>
          </a:solidFill>
          <a:latin typeface="Segoe UI" panose="020B0502040204020203" pitchFamily="34" charset="0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PT_7th_0707_スライド_0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62"/>
          <a:stretch>
            <a:fillRect/>
          </a:stretch>
        </p:blipFill>
        <p:spPr bwMode="auto">
          <a:xfrm>
            <a:off x="0" y="620713"/>
            <a:ext cx="91440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5888"/>
            <a:ext cx="883920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kumimoji="1" lang="en-US" altLang="ja-JP" smtClean="0"/>
              <a:t>Click to edit Master title style</a:t>
            </a:r>
            <a:endParaRPr lang="ja-JP" altLang="en-US" dirty="0" smtClean="0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81075"/>
            <a:ext cx="8839200" cy="525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D2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06000" y="6523200"/>
            <a:ext cx="811213" cy="334800"/>
          </a:xfrm>
          <a:prstGeom prst="rect">
            <a:avLst/>
          </a:prstGeom>
          <a:noFill/>
        </p:spPr>
        <p:txBody>
          <a:bodyPr wrap="square" lIns="90000" tIns="0" rIns="0" bIns="0" rtlCol="0" anchor="ctr" anchorCtr="0">
            <a:noAutofit/>
          </a:bodyPr>
          <a:lstStyle/>
          <a:p>
            <a:pPr>
              <a:defRPr/>
            </a:pPr>
            <a:r>
              <a:rPr lang="en-US" altLang="ja-JP" sz="1000" b="1" dirty="0" smtClean="0">
                <a:solidFill>
                  <a:srgbClr val="000000"/>
                </a:solidFill>
              </a:rPr>
              <a:t>Page </a:t>
            </a:r>
            <a:fld id="{8BB99341-3773-4AA0-9F9D-94F83AE5E06F}" type="slidenum">
              <a:rPr lang="en-US" altLang="ja-JP" sz="1000" b="1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sz="1000" b="1" dirty="0" smtClean="0">
              <a:solidFill>
                <a:srgbClr val="000000"/>
              </a:solidFill>
            </a:endParaRPr>
          </a:p>
        </p:txBody>
      </p:sp>
      <p:sp>
        <p:nvSpPr>
          <p:cNvPr id="8" name="フッター プレースホルダー 4"/>
          <p:cNvSpPr txBox="1">
            <a:spLocks/>
          </p:cNvSpPr>
          <p:nvPr/>
        </p:nvSpPr>
        <p:spPr bwMode="auto">
          <a:xfrm>
            <a:off x="1258888" y="6523200"/>
            <a:ext cx="2398712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9pPr>
          </a:lstStyle>
          <a:p>
            <a:r>
              <a:rPr lang="en-US" altLang="ja-JP" b="0" dirty="0" smtClean="0">
                <a:solidFill>
                  <a:srgbClr val="000000"/>
                </a:solidFill>
              </a:rPr>
              <a:t>© NEC Technologies India Limited  2014</a:t>
            </a:r>
            <a:endParaRPr lang="en-US" altLang="ja-JP" b="0" dirty="0">
              <a:solidFill>
                <a:srgbClr val="000000"/>
              </a:solidFill>
            </a:endParaRPr>
          </a:p>
        </p:txBody>
      </p:sp>
      <p:sp>
        <p:nvSpPr>
          <p:cNvPr id="9" name="フッター プレースホルダー 4"/>
          <p:cNvSpPr txBox="1">
            <a:spLocks/>
          </p:cNvSpPr>
          <p:nvPr/>
        </p:nvSpPr>
        <p:spPr bwMode="auto">
          <a:xfrm>
            <a:off x="3851548" y="6523200"/>
            <a:ext cx="1440904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9pPr>
          </a:lstStyle>
          <a:p>
            <a:pPr algn="ctr"/>
            <a:endParaRPr lang="en-US" altLang="ja-JP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4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Arial" charset="0"/>
        <a:buChar char="▌"/>
        <a:defRPr kumimoji="1" sz="2200">
          <a:solidFill>
            <a:schemeClr val="tx1"/>
          </a:solidFill>
          <a:latin typeface="+mn-lt"/>
          <a:ea typeface="+mn-ea"/>
          <a:cs typeface="+mn-cs"/>
        </a:defRPr>
      </a:lvl1pPr>
      <a:lvl2pPr marL="17938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2pPr>
      <a:lvl3pPr marL="358775" indent="3175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Arial" charset="0"/>
        <a:buChar char="•"/>
        <a:defRPr kumimoji="1">
          <a:solidFill>
            <a:schemeClr val="tx1"/>
          </a:solidFill>
          <a:latin typeface="+mn-lt"/>
          <a:ea typeface="+mn-ea"/>
        </a:defRPr>
      </a:lvl3pPr>
      <a:lvl4pPr marL="54133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Tahoma" pitchFamily="34" charset="0"/>
        <a:buChar char="–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PT_7th_0707_スライド_0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62"/>
          <a:stretch>
            <a:fillRect/>
          </a:stretch>
        </p:blipFill>
        <p:spPr bwMode="auto">
          <a:xfrm>
            <a:off x="0" y="620713"/>
            <a:ext cx="91440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5888"/>
            <a:ext cx="883920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kumimoji="1" lang="en-US" altLang="ja-JP" smtClean="0"/>
              <a:t>Click to edit Master title style</a:t>
            </a:r>
            <a:endParaRPr lang="ja-JP" altLang="en-US" dirty="0" smtClean="0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81075"/>
            <a:ext cx="8839200" cy="525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D2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06000" y="6523200"/>
            <a:ext cx="811213" cy="334800"/>
          </a:xfrm>
          <a:prstGeom prst="rect">
            <a:avLst/>
          </a:prstGeom>
          <a:noFill/>
        </p:spPr>
        <p:txBody>
          <a:bodyPr wrap="square" lIns="90000" tIns="0" rIns="0" bIns="0" rtlCol="0" anchor="ctr" anchorCtr="0">
            <a:noAutofit/>
          </a:bodyPr>
          <a:lstStyle/>
          <a:p>
            <a:pPr>
              <a:defRPr/>
            </a:pPr>
            <a:r>
              <a:rPr lang="en-US" altLang="ja-JP" sz="1000" b="1" dirty="0" smtClean="0">
                <a:solidFill>
                  <a:srgbClr val="000000"/>
                </a:solidFill>
              </a:rPr>
              <a:t>Page </a:t>
            </a:r>
            <a:fld id="{8BB99341-3773-4AA0-9F9D-94F83AE5E06F}" type="slidenum">
              <a:rPr lang="en-US" altLang="ja-JP" sz="1000" b="1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sz="1000" b="1" dirty="0" smtClean="0">
              <a:solidFill>
                <a:srgbClr val="000000"/>
              </a:solidFill>
            </a:endParaRPr>
          </a:p>
        </p:txBody>
      </p:sp>
      <p:sp>
        <p:nvSpPr>
          <p:cNvPr id="8" name="フッター プレースホルダー 4"/>
          <p:cNvSpPr txBox="1">
            <a:spLocks/>
          </p:cNvSpPr>
          <p:nvPr/>
        </p:nvSpPr>
        <p:spPr bwMode="auto">
          <a:xfrm>
            <a:off x="1258888" y="6523200"/>
            <a:ext cx="2398712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9pPr>
          </a:lstStyle>
          <a:p>
            <a:r>
              <a:rPr lang="en-US" altLang="ja-JP" b="0" dirty="0" smtClean="0">
                <a:solidFill>
                  <a:srgbClr val="000000"/>
                </a:solidFill>
              </a:rPr>
              <a:t>© NEC Technologies India Limited  2014</a:t>
            </a:r>
            <a:endParaRPr lang="en-US" altLang="ja-JP" b="0" dirty="0">
              <a:solidFill>
                <a:srgbClr val="000000"/>
              </a:solidFill>
            </a:endParaRPr>
          </a:p>
        </p:txBody>
      </p:sp>
      <p:sp>
        <p:nvSpPr>
          <p:cNvPr id="9" name="フッター プレースホルダー 4"/>
          <p:cNvSpPr txBox="1">
            <a:spLocks/>
          </p:cNvSpPr>
          <p:nvPr/>
        </p:nvSpPr>
        <p:spPr bwMode="auto">
          <a:xfrm>
            <a:off x="3851548" y="6523200"/>
            <a:ext cx="1440904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HGP創英角ｺﾞｼｯｸUB" pitchFamily="50" charset="-128"/>
                <a:cs typeface="+mn-cs"/>
              </a:defRPr>
            </a:lvl9pPr>
          </a:lstStyle>
          <a:p>
            <a:pPr algn="ctr"/>
            <a:endParaRPr lang="en-US" altLang="ja-JP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599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HGP創英角ｺﾞｼｯｸUB" pitchFamily="50" charset="-128"/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Arial" charset="0"/>
        <a:buChar char="▌"/>
        <a:defRPr kumimoji="1" sz="2200">
          <a:solidFill>
            <a:schemeClr val="tx1"/>
          </a:solidFill>
          <a:latin typeface="+mn-lt"/>
          <a:ea typeface="+mn-ea"/>
          <a:cs typeface="+mn-cs"/>
        </a:defRPr>
      </a:lvl1pPr>
      <a:lvl2pPr marL="17938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2pPr>
      <a:lvl3pPr marL="358775" indent="3175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Arial" charset="0"/>
        <a:buChar char="•"/>
        <a:defRPr kumimoji="1">
          <a:solidFill>
            <a:schemeClr val="tx1"/>
          </a:solidFill>
          <a:latin typeface="+mn-lt"/>
          <a:ea typeface="+mn-ea"/>
        </a:defRPr>
      </a:lvl3pPr>
      <a:lvl4pPr marL="54133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Tahoma" pitchFamily="34" charset="0"/>
        <a:buChar char="–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63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62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news.microsoft.com/2014/10/15/dockerpr/" TargetMode="External"/><Relationship Id="rId13" Type="http://schemas.openxmlformats.org/officeDocument/2006/relationships/hyperlink" Target="http://siliconangle.com/blog/2014/10/23/ubuntu-server-14-10-adds-new-features-for-openstack-containers/" TargetMode="External"/><Relationship Id="rId3" Type="http://schemas.openxmlformats.org/officeDocument/2006/relationships/hyperlink" Target="http://www.docker.com/" TargetMode="External"/><Relationship Id="rId7" Type="http://schemas.openxmlformats.org/officeDocument/2006/relationships/hyperlink" Target="http://bodenr.blogspot.in/2014/05/kvm-and-docker-lxc-benchmarking-with.html" TargetMode="External"/><Relationship Id="rId12" Type="http://schemas.openxmlformats.org/officeDocument/2006/relationships/hyperlink" Target="http://www.zdnet.com/docker-acquires-london-startup-orchard-laboratories-7000031921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blog.codecentric.de/en/2014/02/docker-registry-run-private-docker-image-repository/" TargetMode="External"/><Relationship Id="rId11" Type="http://schemas.openxmlformats.org/officeDocument/2006/relationships/hyperlink" Target="http://techcrunch.com/2014/10/07/docker-acquires-koality-in-engineering-talent-grab/" TargetMode="External"/><Relationship Id="rId5" Type="http://schemas.openxmlformats.org/officeDocument/2006/relationships/hyperlink" Target="http://www.infoq.com/news/2013/03/Docker" TargetMode="External"/><Relationship Id="rId10" Type="http://schemas.openxmlformats.org/officeDocument/2006/relationships/hyperlink" Target="http://www.networkworld.com/article/2840343/opensource-subnet/coreos-a-lean-mean-virtualization-machine.html" TargetMode="External"/><Relationship Id="rId4" Type="http://schemas.openxmlformats.org/officeDocument/2006/relationships/hyperlink" Target="http://www.slideshare.net/Docker/dockerintronovember-131125185628phpapp02-37588934" TargetMode="External"/><Relationship Id="rId9" Type="http://schemas.openxmlformats.org/officeDocument/2006/relationships/hyperlink" Target="http://siliconangle.com/blog/2014/11/06/with-docker-as-a-service-google-wants-developers-to-think-beyond-cloud/" TargetMode="External"/><Relationship Id="rId14" Type="http://schemas.openxmlformats.org/officeDocument/2006/relationships/hyperlink" Target="http://www.appneta.com/blog/automated-testing-with-docker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18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://www.slideshare.net/Docker/dockerintronovember-131125185628phpapp02-3758893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://www.slideshare.net/Docker/dockerintronovember-131125185628phpapp02-3758893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Emerging Areas: Virtualization / Agile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Adopting Agile Environment : Utilizing </a:t>
            </a:r>
            <a:r>
              <a:rPr lang="en-US" sz="2800" dirty="0" err="1"/>
              <a:t>Docker</a:t>
            </a:r>
            <a:r>
              <a:rPr lang="en-US" sz="2800" dirty="0"/>
              <a:t> Containers For Accelerating &amp; Optimizing Testing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1800" dirty="0"/>
          </a:p>
          <a:p>
            <a:r>
              <a:rPr lang="en-US" sz="1800" dirty="0"/>
              <a:t>Authors - Khelender Sasan &amp; Divya Saxena </a:t>
            </a:r>
            <a:endParaRPr lang="en-US" sz="1800" dirty="0" smtClean="0"/>
          </a:p>
          <a:p>
            <a:r>
              <a:rPr lang="en-US" sz="1800" dirty="0" smtClean="0"/>
              <a:t>(</a:t>
            </a:r>
            <a:r>
              <a:rPr lang="en-US" sz="1800" dirty="0"/>
              <a:t>NEC Technologies India Ltd</a:t>
            </a:r>
            <a:r>
              <a:rPr lang="en-US" sz="1800" dirty="0" smtClean="0"/>
              <a:t>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886200"/>
            <a:ext cx="461432" cy="38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Solomon </a:t>
            </a:r>
            <a:r>
              <a:rPr lang="en-US" dirty="0" err="1" smtClean="0"/>
              <a:t>Hykes</a:t>
            </a:r>
            <a:r>
              <a:rPr lang="en-US" dirty="0" smtClean="0"/>
              <a:t>: person behind Docker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81075"/>
            <a:ext cx="4876800" cy="5256213"/>
          </a:xfrm>
        </p:spPr>
        <p:txBody>
          <a:bodyPr>
            <a:normAutofit lnSpcReduction="10000"/>
          </a:bodyPr>
          <a:lstStyle/>
          <a:p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DotCloud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: Provides Cloud solutions</a:t>
            </a:r>
          </a:p>
          <a:p>
            <a:pPr marL="285750" indent="-285750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Brain behind Docker :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Solomon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Hykes</a:t>
            </a:r>
            <a:endPara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Theme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Motto 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marL="465138" lvl="1" indent="-285750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n-IN" dirty="0"/>
              <a:t>The real value of Docker is not technology, </a:t>
            </a:r>
            <a:r>
              <a:rPr lang="en-IN" b="1" dirty="0"/>
              <a:t>it's getting people to agree on something</a:t>
            </a:r>
            <a:r>
              <a:rPr lang="en-IN" dirty="0" smtClean="0"/>
              <a:t>.”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Got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inspiration of solution for software troubles from Shipping Industry</a:t>
            </a:r>
          </a:p>
          <a:p>
            <a:pPr marL="342900" indent="-34290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Nothing New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=&gt;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Just recipe was required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</a:p>
          <a:p>
            <a:pPr marL="522288" lvl="1" indent="-342900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Acknowledged all recipe ingredients in Docker Conf’14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/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574623"/>
            <a:ext cx="1066800" cy="1090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972" y="981075"/>
            <a:ext cx="1951037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199" y="4648200"/>
            <a:ext cx="3229801" cy="1828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375" y="3694678"/>
            <a:ext cx="1672617" cy="1102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521451"/>
            <a:ext cx="2266982" cy="170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924673"/>
            <a:ext cx="1957192" cy="121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884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Docker </a:t>
            </a:r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Containers 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and technology business ecosystem</a:t>
            </a:r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81075"/>
            <a:ext cx="4876800" cy="5256213"/>
          </a:xfrm>
        </p:spPr>
        <p:txBody>
          <a:bodyPr>
            <a:normAutofit fontScale="85000" lnSpcReduction="10000"/>
          </a:bodyPr>
          <a:lstStyle/>
          <a:p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Microsoft &amp; Docker</a:t>
            </a:r>
            <a:endParaRPr lang="en-US" sz="1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I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 and Microsoft partner to bring container applications across </a:t>
            </a:r>
            <a:r>
              <a:rPr lang="en-I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platforms (15-Oct-2014)</a:t>
            </a:r>
          </a:p>
          <a:p>
            <a:pPr lvl="1"/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Google &amp; Docker</a:t>
            </a:r>
          </a:p>
          <a:p>
            <a:pPr lvl="1" indent="-171450"/>
            <a:r>
              <a:rPr lang="en-I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Google Launches Managed Service For Running Docker-Based Applications On Its Cloud Platform (4-Nov-2014)</a:t>
            </a:r>
          </a:p>
          <a:p>
            <a:pPr lvl="1" indent="-171450"/>
            <a:r>
              <a:rPr lang="en-I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Google Container Engine to use </a:t>
            </a:r>
            <a:r>
              <a:rPr lang="en-IN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Kubernetes</a:t>
            </a:r>
            <a:r>
              <a:rPr lang="en-I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for providing “Docker as a Service” (“Cluster As a Service</a:t>
            </a:r>
            <a:r>
              <a:rPr lang="en-I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”?)</a:t>
            </a:r>
          </a:p>
          <a:p>
            <a:pPr lvl="1" indent="-171450"/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Linux </a:t>
            </a:r>
            <a:r>
              <a:rPr lang="en-US" sz="14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Distros</a:t>
            </a:r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&amp; Docker</a:t>
            </a:r>
            <a:endParaRPr lang="en-IN" sz="14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I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Canonical </a:t>
            </a:r>
            <a:r>
              <a:rPr lang="en-I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Releases Ubuntu 14.10 With Tighter Docker and Cloud Foundry </a:t>
            </a:r>
            <a:r>
              <a:rPr lang="en-I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Integrations (24-Oct-2014)</a:t>
            </a:r>
            <a:endParaRPr lang="en-I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I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SUSE bundles Docker and processor optimizations into major new Linux </a:t>
            </a:r>
            <a:r>
              <a:rPr lang="en-IN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distro</a:t>
            </a:r>
            <a:r>
              <a:rPr lang="en-I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(27-Oct-2014)</a:t>
            </a:r>
            <a:endParaRPr lang="en-I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I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 Hat To Bring Docker Support To Enterprise Linux And </a:t>
            </a:r>
            <a:r>
              <a:rPr lang="en-IN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OpenShift</a:t>
            </a:r>
            <a:r>
              <a:rPr lang="en-I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(15-Apr-2014)</a:t>
            </a:r>
          </a:p>
          <a:p>
            <a:pPr lvl="1"/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 acquisitions</a:t>
            </a:r>
          </a:p>
          <a:p>
            <a:pPr lvl="1"/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 acquires Orchard (for Orchestration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integration 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platforms)</a:t>
            </a:r>
          </a:p>
          <a:p>
            <a:pPr lvl="1"/>
            <a:r>
              <a:rPr lang="en-I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 Acquires </a:t>
            </a:r>
            <a:r>
              <a:rPr lang="en-IN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Koality</a:t>
            </a:r>
            <a:r>
              <a:rPr lang="en-I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Engineering Talent </a:t>
            </a:r>
            <a:r>
              <a:rPr lang="en-IN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Grab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(7-Oct-2014)</a:t>
            </a:r>
          </a:p>
          <a:p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Server 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Environment Optimization (</a:t>
            </a:r>
            <a:r>
              <a:rPr lang="en-US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CoreOS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Planning to serve a diet Linux 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Platform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Every App / Service will be served using docker container 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541" y="609600"/>
            <a:ext cx="3983099" cy="1972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715" y="2604827"/>
            <a:ext cx="1128973" cy="112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99" y="2794920"/>
            <a:ext cx="1227409" cy="1347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104" y="4191000"/>
            <a:ext cx="2814634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349" y="5704953"/>
            <a:ext cx="1944687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653" y="5127103"/>
            <a:ext cx="1791335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349" y="4620864"/>
            <a:ext cx="17049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107" y="2797104"/>
            <a:ext cx="1285093" cy="1165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774440"/>
            <a:ext cx="1219200" cy="416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27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Creating newer solutions &amp; Paradigms !</a:t>
            </a:r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81075"/>
            <a:ext cx="5029200" cy="5256213"/>
          </a:xfrm>
        </p:spPr>
        <p:txBody>
          <a:bodyPr>
            <a:normAutofit fontScale="77500" lnSpcReduction="20000"/>
          </a:bodyPr>
          <a:lstStyle/>
          <a:p>
            <a:r>
              <a:rPr lang="en-US" sz="17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Distributed Computing</a:t>
            </a:r>
          </a:p>
          <a:p>
            <a:pPr lvl="1"/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Clustering automation &amp; Orchestration (</a:t>
            </a:r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Kubernetes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lvl="1"/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Server </a:t>
            </a:r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Optmization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CoreOS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lvl="1"/>
            <a:r>
              <a:rPr lang="en-US" sz="1600" dirty="0" smtClean="0"/>
              <a:t>Library for running docker container in cloud </a:t>
            </a:r>
            <a:r>
              <a:rPr lang="en-US" sz="1600" dirty="0"/>
              <a:t>(fig, orchard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Libraries / solutions for automation in distributed space</a:t>
            </a:r>
          </a:p>
          <a:p>
            <a:pPr lvl="2"/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Libchan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libswarm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7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Challenging environment for QA: </a:t>
            </a:r>
          </a:p>
          <a:p>
            <a:pPr lvl="1"/>
            <a:r>
              <a:rPr lang="en-US" sz="1500" b="1" dirty="0" smtClean="0">
                <a:solidFill>
                  <a:srgbClr val="2787A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Hardware : Micro-servers (form factor based)</a:t>
            </a:r>
          </a:p>
          <a:p>
            <a:pPr lvl="1"/>
            <a:r>
              <a:rPr lang="en-US" sz="1500" b="1" dirty="0" smtClean="0">
                <a:solidFill>
                  <a:srgbClr val="2787A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Software : Distributed / Cloud based</a:t>
            </a:r>
            <a:endParaRPr lang="en-US" sz="1500" b="1" dirty="0">
              <a:solidFill>
                <a:srgbClr val="2787A5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Testing (system and overall) going to be challenging, where components can be present across physical deployments of units 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to work in optimal space without disturbing development environment</a:t>
            </a:r>
          </a:p>
          <a:p>
            <a:pPr lvl="2"/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Non-invasive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testing can be enabled by 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 (remember </a:t>
            </a:r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OpenFlow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SDN)</a:t>
            </a:r>
          </a:p>
          <a:p>
            <a:pPr lvl="2" indent="0">
              <a:buNone/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7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More possibilities</a:t>
            </a:r>
          </a:p>
          <a:p>
            <a:pPr lvl="1"/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easily support integration of Virtual environment in Automation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Frameworks!</a:t>
            </a:r>
          </a:p>
          <a:p>
            <a:pPr lvl="1"/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More Testing Scenarios</a:t>
            </a:r>
          </a:p>
          <a:p>
            <a:pPr lvl="2"/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Interoperability</a:t>
            </a:r>
          </a:p>
          <a:p>
            <a:pPr lvl="2"/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Network space</a:t>
            </a:r>
          </a:p>
          <a:p>
            <a:pPr lvl="1"/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Supports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nested virtualization (and inner processes running in native environment only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!)</a:t>
            </a:r>
          </a:p>
          <a:p>
            <a:pPr lvl="1"/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Acceleration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 software setups on Fresh Hardware setups</a:t>
            </a: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979"/>
            <a:ext cx="914400" cy="75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152" y="2604612"/>
            <a:ext cx="2234895" cy="1356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755775"/>
            <a:ext cx="1298575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800600"/>
            <a:ext cx="1984384" cy="158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610" y="914400"/>
            <a:ext cx="1945590" cy="750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626" y="894806"/>
            <a:ext cx="2227517" cy="146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497" y="3282647"/>
            <a:ext cx="543756" cy="75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580" y="4267200"/>
            <a:ext cx="1706563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937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Hypervisor VM versus Docker Containers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3113676"/>
              </p:ext>
            </p:extLst>
          </p:nvPr>
        </p:nvGraphicFramePr>
        <p:xfrm>
          <a:off x="0" y="762000"/>
          <a:ext cx="8991600" cy="5602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71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 Docker Technology : 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122775" y="6019800"/>
            <a:ext cx="4838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Traditional</a:t>
            </a:r>
            <a:r>
              <a:rPr lang="en-US" sz="1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Hypervisor based VMs</a:t>
            </a:r>
            <a:endParaRPr lang="en-US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48509" y="6020658"/>
            <a:ext cx="4197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Container based Application execution</a:t>
            </a:r>
            <a:endParaRPr lang="en-US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667000"/>
            <a:ext cx="6781801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81793" y="838200"/>
            <a:ext cx="8609807" cy="1636783"/>
            <a:chOff x="0" y="0"/>
            <a:chExt cx="8380413" cy="1482974"/>
          </a:xfrm>
        </p:grpSpPr>
        <p:sp>
          <p:nvSpPr>
            <p:cNvPr id="9" name="Rounded Rectangle 8"/>
            <p:cNvSpPr/>
            <p:nvPr/>
          </p:nvSpPr>
          <p:spPr>
            <a:xfrm>
              <a:off x="0" y="0"/>
              <a:ext cx="8380413" cy="1482974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72393" y="72393"/>
              <a:ext cx="8235627" cy="13381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lvl="0" algn="just"/>
              <a:r>
                <a:rPr lang="en-US" sz="16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Framework </a:t>
              </a:r>
              <a:r>
                <a:rPr lang="en-US" sz="16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built on </a:t>
              </a:r>
              <a:r>
                <a:rPr lang="en-US" sz="16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top of Linux </a:t>
              </a:r>
              <a:r>
                <a:rPr lang="en-US" sz="16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containers that can package an application and its dependencies </a:t>
              </a:r>
              <a:r>
                <a:rPr lang="en-US" sz="16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=&gt; Can </a:t>
              </a:r>
              <a:r>
                <a:rPr lang="en-US" sz="16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be launched / deployed in form of </a:t>
              </a:r>
              <a:r>
                <a:rPr lang="en-US" sz="1600" b="1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software</a:t>
              </a:r>
              <a:r>
                <a:rPr lang="en-US" sz="16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lang="en-US" sz="1600" b="1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container</a:t>
              </a:r>
              <a:r>
                <a:rPr lang="en-US" sz="16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lang="en-US" sz="16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on any Linux server (providing </a:t>
              </a:r>
              <a:r>
                <a:rPr lang="en-US" sz="1600" b="1" dirty="0" smtClean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portability</a:t>
              </a:r>
              <a:r>
                <a:rPr lang="en-US" sz="1600" b="1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lang="en-US" sz="16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of underlying platform: </a:t>
              </a:r>
              <a:r>
                <a:rPr lang="en-US" sz="1600" b="1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cloud, bare-metal, server, desktop or laptop</a:t>
              </a:r>
              <a:r>
                <a:rPr lang="en-US" sz="16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42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Docker Technology Introduction….continued…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1285585"/>
              </p:ext>
            </p:extLst>
          </p:nvPr>
        </p:nvGraphicFramePr>
        <p:xfrm>
          <a:off x="152400" y="914400"/>
          <a:ext cx="6781799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118" y="838200"/>
            <a:ext cx="1246682" cy="1246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524" y="2133600"/>
            <a:ext cx="1633537" cy="134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882" y="3810000"/>
            <a:ext cx="2106118" cy="53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068" y="5105400"/>
            <a:ext cx="1267477" cy="950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177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 Docker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380413" cy="5334000"/>
          </a:xfrm>
        </p:spPr>
        <p:txBody>
          <a:bodyPr/>
          <a:lstStyle/>
          <a:p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>
              <a:buNone/>
            </a:pP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88" y="941388"/>
            <a:ext cx="7108825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118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Usage Flow</a:t>
            </a:r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38200"/>
            <a:ext cx="6762750" cy="560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677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 Initial Benchmarking Results (1/3)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6533708"/>
              </p:ext>
            </p:extLst>
          </p:nvPr>
        </p:nvGraphicFramePr>
        <p:xfrm>
          <a:off x="381000" y="990600"/>
          <a:ext cx="8380413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483056726"/>
              </p:ext>
            </p:extLst>
          </p:nvPr>
        </p:nvGraphicFramePr>
        <p:xfrm>
          <a:off x="187036" y="990600"/>
          <a:ext cx="4156364" cy="4641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1092896"/>
              </p:ext>
            </p:extLst>
          </p:nvPr>
        </p:nvGraphicFramePr>
        <p:xfrm>
          <a:off x="4495800" y="1371600"/>
          <a:ext cx="4265613" cy="4336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109083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9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 Initial Benchmarking Results (2/3)</a:t>
            </a:r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277282"/>
              </p:ext>
            </p:extLst>
          </p:nvPr>
        </p:nvGraphicFramePr>
        <p:xfrm>
          <a:off x="838200" y="762001"/>
          <a:ext cx="7620000" cy="563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562600" y="5693012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Host A</a:t>
            </a:r>
            <a:endParaRPr lang="en-US" sz="11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63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685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Agenda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7530" y="914400"/>
            <a:ext cx="814687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D2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eaLnBrk="1" hangingPunct="1">
              <a:spcBef>
                <a:spcPct val="20000"/>
              </a:spcBef>
              <a:buClr>
                <a:schemeClr val="hlink"/>
              </a:buClr>
              <a:buFont typeface="Arial" charset="0"/>
              <a:buChar char="▌"/>
              <a:defRPr sz="18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79388" lvl="1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l"/>
              <a:defRPr sz="16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358775" lvl="2" indent="3175" eaLnBrk="1" hangingPunct="1">
              <a:spcBef>
                <a:spcPct val="20000"/>
              </a:spcBef>
              <a:buClr>
                <a:schemeClr val="hlink"/>
              </a:buClr>
              <a:buFont typeface="Arial" charset="0"/>
              <a:buChar char="•"/>
              <a:defRPr sz="14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541338" eaLnBrk="1" hangingPunct="1">
              <a:spcBef>
                <a:spcPct val="20000"/>
              </a:spcBef>
              <a:buClr>
                <a:schemeClr val="hlink"/>
              </a:buClr>
              <a:buFont typeface="Tahoma" pitchFamily="34" charset="0"/>
              <a:buChar char="–"/>
              <a:defRPr sz="1400" baseline="0">
                <a:latin typeface="Segoe UI" panose="020B0502040204020203" pitchFamily="34" charset="0"/>
                <a:ea typeface="+mn-ea"/>
              </a:defRPr>
            </a:lvl4pPr>
            <a:lvl5pPr marL="2057400" indent="-228600" eaLnBrk="1" hangingPunct="1">
              <a:spcBef>
                <a:spcPct val="20000"/>
              </a:spcBef>
              <a:buChar char="»"/>
              <a:defRPr sz="1400" baseline="0">
                <a:latin typeface="Segoe UI" panose="020B0502040204020203" pitchFamily="34" charset="0"/>
                <a:ea typeface="ＭＳ Ｐゴシック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latin typeface="+mn-lt"/>
                <a:ea typeface="ＭＳ Ｐゴシック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latin typeface="+mn-lt"/>
                <a:ea typeface="ＭＳ Ｐゴシック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latin typeface="+mn-lt"/>
                <a:ea typeface="ＭＳ Ｐゴシック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latin typeface="+mn-lt"/>
                <a:ea typeface="ＭＳ Ｐゴシック" charset="-128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Background</a:t>
            </a:r>
            <a:endParaRPr lang="en-US" dirty="0"/>
          </a:p>
          <a:p>
            <a:pPr lvl="1"/>
            <a:r>
              <a:rPr lang="en-US" dirty="0" smtClean="0"/>
              <a:t>scenario </a:t>
            </a:r>
            <a:r>
              <a:rPr lang="en-US" dirty="0"/>
              <a:t>of technology </a:t>
            </a:r>
            <a:r>
              <a:rPr lang="en-US" dirty="0" smtClean="0"/>
              <a:t>world</a:t>
            </a:r>
            <a:endParaRPr lang="en-US" dirty="0"/>
          </a:p>
          <a:p>
            <a:r>
              <a:rPr lang="en-US" dirty="0" smtClean="0"/>
              <a:t>Technology’s </a:t>
            </a:r>
            <a:r>
              <a:rPr lang="en-US" dirty="0"/>
              <a:t>business </a:t>
            </a:r>
            <a:r>
              <a:rPr lang="en-US" dirty="0" smtClean="0"/>
              <a:t>impact…</a:t>
            </a:r>
            <a:endParaRPr lang="en-US" dirty="0"/>
          </a:p>
          <a:p>
            <a:pPr lvl="1"/>
            <a:r>
              <a:rPr lang="en-US" dirty="0"/>
              <a:t>Agility</a:t>
            </a:r>
          </a:p>
          <a:p>
            <a:pPr lvl="1"/>
            <a:r>
              <a:rPr lang="en-US" dirty="0"/>
              <a:t>Cost</a:t>
            </a:r>
          </a:p>
          <a:p>
            <a:pPr lvl="1"/>
            <a:r>
              <a:rPr lang="en-US" dirty="0"/>
              <a:t>Newer Paradigms</a:t>
            </a:r>
          </a:p>
          <a:p>
            <a:r>
              <a:rPr lang="en-US" dirty="0"/>
              <a:t>Docker Technology</a:t>
            </a:r>
          </a:p>
          <a:p>
            <a:pPr lvl="1"/>
            <a:r>
              <a:rPr lang="en-US" dirty="0"/>
              <a:t>Introduction</a:t>
            </a:r>
          </a:p>
          <a:p>
            <a:pPr lvl="1"/>
            <a:r>
              <a:rPr lang="en-US" dirty="0"/>
              <a:t>Docker Architecture</a:t>
            </a:r>
          </a:p>
          <a:p>
            <a:r>
              <a:rPr lang="en-US" dirty="0"/>
              <a:t>Use Cases For Application Of Docker Containers</a:t>
            </a:r>
          </a:p>
          <a:p>
            <a:r>
              <a:rPr lang="en-US" dirty="0" smtClean="0"/>
              <a:t>Technology </a:t>
            </a:r>
            <a:r>
              <a:rPr lang="en-US" dirty="0"/>
              <a:t>usage </a:t>
            </a:r>
            <a:r>
              <a:rPr lang="en-US" dirty="0" smtClean="0"/>
              <a:t>demonstration</a:t>
            </a:r>
          </a:p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80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 Initial Benchmarking Results (3/3)</a:t>
            </a:r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9151582"/>
              </p:ext>
            </p:extLst>
          </p:nvPr>
        </p:nvGraphicFramePr>
        <p:xfrm>
          <a:off x="1161789" y="914400"/>
          <a:ext cx="7162800" cy="5327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52700" y="5919962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Host A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4800" y="1635885"/>
            <a:ext cx="3733800" cy="606925"/>
          </a:xfrm>
          <a:prstGeom prst="rect">
            <a:avLst/>
          </a:prstGeom>
          <a:solidFill>
            <a:schemeClr val="accent1"/>
          </a:solidFill>
          <a:ln>
            <a:solidFill>
              <a:srgbClr val="C0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Work Load = 600 images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95916" y="1204998"/>
            <a:ext cx="1524000" cy="430887"/>
          </a:xfrm>
          <a:prstGeom prst="rect">
            <a:avLst/>
          </a:prstGeom>
          <a:solidFill>
            <a:schemeClr val="accent1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1100" b="1" dirty="0" smtClean="0">
                <a:solidFill>
                  <a:srgbClr val="000000"/>
                </a:solidFill>
              </a:rPr>
              <a:t>Work Load =</a:t>
            </a:r>
          </a:p>
          <a:p>
            <a:r>
              <a:rPr lang="en-US" sz="1100" b="1" dirty="0" smtClean="0">
                <a:solidFill>
                  <a:srgbClr val="000000"/>
                </a:solidFill>
              </a:rPr>
              <a:t> 200 images </a:t>
            </a:r>
            <a:endParaRPr lang="en-US" sz="11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72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3" grpId="0"/>
      <p:bldP spid="5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 Use Cases For Application Of Docker Containers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8638346"/>
              </p:ext>
            </p:extLst>
          </p:nvPr>
        </p:nvGraphicFramePr>
        <p:xfrm>
          <a:off x="0" y="981075"/>
          <a:ext cx="9144000" cy="525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191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 Distributions / Interoperability testing (1/3)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315849"/>
              </p:ext>
            </p:extLst>
          </p:nvPr>
        </p:nvGraphicFramePr>
        <p:xfrm>
          <a:off x="381000" y="990600"/>
          <a:ext cx="8380413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2198"/>
            <a:ext cx="6840537" cy="3943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26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 Stress Testing Validation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3704908"/>
              </p:ext>
            </p:extLst>
          </p:nvPr>
        </p:nvGraphicFramePr>
        <p:xfrm>
          <a:off x="381000" y="990600"/>
          <a:ext cx="8380413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8" y="2362200"/>
            <a:ext cx="6956425" cy="308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05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 Technology Usage Demonstration (1/5)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D2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1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7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installation</a:t>
            </a:r>
          </a:p>
          <a:p>
            <a:endParaRPr lang="en-US" sz="17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Download an existing container image from public docker registry</a:t>
            </a: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10" y="3581400"/>
            <a:ext cx="7789573" cy="24384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69" y="2038611"/>
            <a:ext cx="7797924" cy="762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52" y="1465873"/>
            <a:ext cx="7787485" cy="44193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03178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 Technology Usage Demonstration (2/5)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981075"/>
            <a:ext cx="8839200" cy="549592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D2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Spawning container from downloaded container image</a:t>
            </a:r>
          </a:p>
          <a:p>
            <a:endParaRPr lang="en-US" sz="17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OS level virtualization demonstration</a:t>
            </a: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62" y="2770106"/>
            <a:ext cx="7842338" cy="142089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57" y="4343400"/>
            <a:ext cx="7849443" cy="18288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6" y="1524000"/>
            <a:ext cx="7857794" cy="62936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686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 Technology Usage Demonstration (3/5)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D2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Concept of chroot and aufs</a:t>
            </a: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Setting up local private docker registry</a:t>
            </a: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37" y="1449366"/>
            <a:ext cx="7853563" cy="6858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4" y="2236418"/>
            <a:ext cx="7843126" cy="1143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36" y="3886200"/>
            <a:ext cx="7853563" cy="251459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62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 Technology Usage Demonstration (4/5)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838201"/>
            <a:ext cx="8839200" cy="5638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D2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7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Uploading </a:t>
            </a: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images in local private docker registry</a:t>
            </a: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91" y="990600"/>
            <a:ext cx="7796409" cy="8382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81200"/>
            <a:ext cx="7772400" cy="6096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3505200"/>
            <a:ext cx="7772401" cy="28194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45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 Technology Usage Demonstration (5/5)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981075"/>
            <a:ext cx="8839200" cy="549592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D2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Versioning (Committing changes as new image)</a:t>
            </a: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41" y="1511476"/>
            <a:ext cx="8001000" cy="24597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41" y="1905000"/>
            <a:ext cx="8001000" cy="129859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41" y="4114800"/>
            <a:ext cx="8016659" cy="212676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41" y="3352800"/>
            <a:ext cx="8001001" cy="64442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818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IN" dirty="0" smtClean="0"/>
              <a:t> </a:t>
            </a:r>
            <a:r>
              <a:rPr lang="en-IN" dirty="0" smtClean="0">
                <a:solidFill>
                  <a:schemeClr val="accent5">
                    <a:lumMod val="50000"/>
                  </a:schemeClr>
                </a:solidFill>
              </a:rPr>
              <a:t>References</a:t>
            </a: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380413" cy="5334000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 sz="2400" dirty="0"/>
              <a:t>Docker (</a:t>
            </a:r>
            <a:r>
              <a:rPr lang="en-US" sz="2400" u="sng" dirty="0">
                <a:hlinkClick r:id="rId3"/>
              </a:rPr>
              <a:t>http://www.docker.com/</a:t>
            </a:r>
            <a:r>
              <a:rPr lang="en-US" sz="2400" dirty="0"/>
              <a:t>) </a:t>
            </a:r>
          </a:p>
          <a:p>
            <a:pPr lvl="1"/>
            <a:r>
              <a:rPr lang="en-US" dirty="0"/>
              <a:t>Introduction to Docker (November-2013) </a:t>
            </a:r>
            <a:r>
              <a:rPr lang="en-US" u="sng" dirty="0">
                <a:hlinkClick r:id="rId4"/>
              </a:rPr>
              <a:t>http://www.slideshare.net/Docker/dockerintronovember-131125185628phpapp02-37588934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Docker: Automated and Consistent Software Deployments  (</a:t>
            </a:r>
            <a:r>
              <a:rPr lang="en-US" u="sng" dirty="0">
                <a:hlinkClick r:id="rId5"/>
              </a:rPr>
              <a:t>http://www.infoq.com/news/2013/03/Docker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Running private repository (</a:t>
            </a:r>
            <a:r>
              <a:rPr lang="en-US" u="sng" dirty="0">
                <a:hlinkClick r:id="rId6"/>
              </a:rPr>
              <a:t>https://blog.codecentric.de/en/2014/02/docker-registry-run-private-docker-image-repository/</a:t>
            </a:r>
            <a:r>
              <a:rPr lang="en-US" u="sng" dirty="0"/>
              <a:t>)</a:t>
            </a:r>
            <a:endParaRPr lang="en-US" dirty="0"/>
          </a:p>
          <a:p>
            <a:pPr lvl="0"/>
            <a:r>
              <a:rPr lang="en-US" sz="2400" dirty="0"/>
              <a:t>Docker performance characteristics</a:t>
            </a:r>
          </a:p>
          <a:p>
            <a:pPr lvl="1"/>
            <a:r>
              <a:rPr lang="en-US" u="sng" dirty="0">
                <a:hlinkClick r:id="rId7"/>
              </a:rPr>
              <a:t>http://bodenr.blogspot.in/2014/05/kvm-and-docker-lxc-benchmarking-with.html</a:t>
            </a:r>
            <a:endParaRPr lang="en-US" dirty="0"/>
          </a:p>
          <a:p>
            <a:pPr lvl="0"/>
            <a:r>
              <a:rPr lang="en-US" sz="2400" dirty="0"/>
              <a:t>Budge around Docker</a:t>
            </a:r>
          </a:p>
          <a:p>
            <a:pPr lvl="1"/>
            <a:r>
              <a:rPr lang="en-IN" dirty="0"/>
              <a:t>Docker and Microsoft partner to bring container applications across platforms</a:t>
            </a:r>
            <a:r>
              <a:rPr lang="en-IN" b="1" dirty="0"/>
              <a:t> (</a:t>
            </a:r>
            <a:r>
              <a:rPr lang="en-IN" u="sng" dirty="0">
                <a:hlinkClick r:id="rId8"/>
              </a:rPr>
              <a:t>http://news.microsoft.com/2014/10/15/dockerpr/</a:t>
            </a:r>
            <a:r>
              <a:rPr lang="en-IN" b="1" dirty="0"/>
              <a:t>)</a:t>
            </a:r>
            <a:endParaRPr lang="en-US" dirty="0"/>
          </a:p>
          <a:p>
            <a:pPr lvl="1"/>
            <a:r>
              <a:rPr lang="en-US" dirty="0"/>
              <a:t>Google to offer Docker as a Service (using </a:t>
            </a:r>
            <a:r>
              <a:rPr lang="en-US" dirty="0" err="1"/>
              <a:t>Kubernetes</a:t>
            </a:r>
            <a:r>
              <a:rPr lang="en-US" dirty="0"/>
              <a:t>) (</a:t>
            </a:r>
            <a:r>
              <a:rPr lang="en-US" u="sng" dirty="0">
                <a:hlinkClick r:id="rId9"/>
              </a:rPr>
              <a:t>http://siliconangle.com/blog/2014/11/06/with-docker-as-a-service-google-wants-developers-to-think-beyond-cloud/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CoreOS</a:t>
            </a:r>
            <a:r>
              <a:rPr lang="en-US" dirty="0"/>
              <a:t> (based on docker) as  a lean and mean virtualization machine (</a:t>
            </a:r>
            <a:r>
              <a:rPr lang="en-US" u="sng" dirty="0">
                <a:hlinkClick r:id="rId10"/>
              </a:rPr>
              <a:t>http://www.networkworld.com/article/2840343/opensource-subnet/coreos-a-lean-mean-virtualization-machine.html</a:t>
            </a:r>
            <a:r>
              <a:rPr lang="en-US" dirty="0"/>
              <a:t>)</a:t>
            </a:r>
          </a:p>
          <a:p>
            <a:pPr lvl="0"/>
            <a:r>
              <a:rPr lang="en-US" sz="2400" dirty="0"/>
              <a:t>Docker Acquisitions</a:t>
            </a:r>
          </a:p>
          <a:p>
            <a:pPr lvl="1"/>
            <a:r>
              <a:rPr lang="en-US" dirty="0"/>
              <a:t>Docker acquires </a:t>
            </a:r>
            <a:r>
              <a:rPr lang="en-US" dirty="0" err="1"/>
              <a:t>Koality</a:t>
            </a:r>
            <a:r>
              <a:rPr lang="en-US" dirty="0"/>
              <a:t> (</a:t>
            </a:r>
            <a:r>
              <a:rPr lang="en-US" u="sng" dirty="0">
                <a:hlinkClick r:id="rId11"/>
              </a:rPr>
              <a:t>http://techcrunch.com/2014/10/07/docker-acquires-koality-in-engineering-talent-grab/</a:t>
            </a:r>
            <a:r>
              <a:rPr lang="en-US" u="sng" dirty="0"/>
              <a:t>)</a:t>
            </a:r>
            <a:endParaRPr lang="en-US" dirty="0"/>
          </a:p>
          <a:p>
            <a:pPr lvl="1"/>
            <a:r>
              <a:rPr lang="en-US" dirty="0"/>
              <a:t>Docker acquires Orchard (</a:t>
            </a:r>
            <a:r>
              <a:rPr lang="en-US" u="sng" dirty="0">
                <a:hlinkClick r:id="rId12"/>
              </a:rPr>
              <a:t>http://www.zdnet.com/docker-acquires-london-startup-orchard-laboratories-7000031921/</a:t>
            </a:r>
            <a:r>
              <a:rPr lang="en-US" dirty="0"/>
              <a:t>)</a:t>
            </a:r>
          </a:p>
          <a:p>
            <a:pPr lvl="0"/>
            <a:r>
              <a:rPr lang="en-US" sz="2400" dirty="0"/>
              <a:t>Miscellaneous</a:t>
            </a:r>
          </a:p>
          <a:p>
            <a:pPr lvl="1"/>
            <a:r>
              <a:rPr lang="en-US" dirty="0"/>
              <a:t>Ubuntu server 14.10 adds new features for docker containers (</a:t>
            </a:r>
            <a:r>
              <a:rPr lang="en-US" u="sng" dirty="0">
                <a:hlinkClick r:id="rId13"/>
              </a:rPr>
              <a:t>http://siliconangle.com/blog/2014/10/23/ubuntu-server-14-10-adds-new-features-for-openstack-containers/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Automated Testing of Hardware Appliances with Docker (</a:t>
            </a:r>
            <a:r>
              <a:rPr lang="en-US" u="sng" dirty="0">
                <a:hlinkClick r:id="rId14"/>
              </a:rPr>
              <a:t>http://www.appneta.com/blog/automated-testing-with-docker/</a:t>
            </a:r>
            <a:r>
              <a:rPr lang="en-US" dirty="0"/>
              <a:t>)</a:t>
            </a:r>
          </a:p>
          <a:p>
            <a:pPr lvl="0"/>
            <a:endParaRPr lang="en-US" dirty="0" smtClean="0"/>
          </a:p>
          <a:p>
            <a:pPr lvl="1">
              <a:buNone/>
            </a:pPr>
            <a:endParaRPr lang="en-US" b="1" dirty="0"/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1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 scenario of today’s technology world !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88175"/>
            <a:ext cx="4419600" cy="5588826"/>
          </a:xfrm>
        </p:spPr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 to market is crucial !!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Resource cost optimization is also crucial (to thrive in competing world!)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Hardware optimization reached level of micro-servers (in parallel to HPC!)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05934"/>
            <a:ext cx="2057400" cy="1327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00600" y="967863"/>
            <a:ext cx="4038600" cy="512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D2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Arial" charset="0"/>
              <a:buChar char="▌"/>
              <a:defRPr kumimoji="1"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358775" indent="3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Arial" charset="0"/>
              <a:buChar char="•"/>
              <a:defRPr kumimoji="1">
                <a:solidFill>
                  <a:schemeClr val="tx1"/>
                </a:solidFill>
                <a:latin typeface="+mn-lt"/>
                <a:ea typeface="+mn-ea"/>
              </a:defRPr>
            </a:lvl3pPr>
            <a:lvl4pPr marL="5413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ahoma" pitchFamily="34" charset="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endParaRPr lang="en-US" kern="0" dirty="0" smtClean="0"/>
          </a:p>
          <a:p>
            <a:endParaRPr lang="en-US" kern="0" dirty="0"/>
          </a:p>
          <a:p>
            <a:endParaRPr lang="en-US" kern="0" dirty="0" smtClean="0"/>
          </a:p>
          <a:p>
            <a:endParaRPr lang="en-US" kern="0" dirty="0" smtClean="0"/>
          </a:p>
          <a:p>
            <a:r>
              <a:rPr lang="en-US" sz="1800" kern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Newer paradigm of software are evolving </a:t>
            </a:r>
            <a:r>
              <a:rPr lang="en-US" sz="1500" kern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(that needs to be handled by new paradigm in testing!)</a:t>
            </a:r>
          </a:p>
          <a:p>
            <a:endParaRPr lang="en-US" kern="0" dirty="0" smtClean="0"/>
          </a:p>
          <a:p>
            <a:endParaRPr lang="en-US" kern="0" dirty="0"/>
          </a:p>
          <a:p>
            <a:endParaRPr lang="en-US" kern="0" dirty="0" smtClean="0"/>
          </a:p>
          <a:p>
            <a:endParaRPr lang="en-US" kern="0" dirty="0" smtClean="0"/>
          </a:p>
          <a:p>
            <a:endParaRPr lang="en-US" kern="0" dirty="0" smtClean="0"/>
          </a:p>
          <a:p>
            <a:endParaRPr lang="en-US" kern="0" dirty="0" smtClean="0"/>
          </a:p>
          <a:p>
            <a:pPr lvl="1" algn="just"/>
            <a:r>
              <a:rPr lang="en-US" kern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Distributed computing (Docker container has started making some inroads here as well !)</a:t>
            </a:r>
          </a:p>
          <a:p>
            <a:pPr lvl="1"/>
            <a:endParaRPr lang="en-US" kern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n-US" kern="0" dirty="0"/>
          </a:p>
          <a:p>
            <a:pPr lvl="1"/>
            <a:endParaRPr lang="en-US" kern="0" dirty="0" smtClean="0"/>
          </a:p>
          <a:p>
            <a:pPr lvl="1"/>
            <a:endParaRPr lang="en-US" kern="0" dirty="0" smtClean="0"/>
          </a:p>
          <a:p>
            <a:pPr lvl="1"/>
            <a:endParaRPr lang="en-US" kern="0" dirty="0"/>
          </a:p>
          <a:p>
            <a:pPr lvl="1">
              <a:buNone/>
            </a:pPr>
            <a:endParaRPr lang="en-US" kern="0" dirty="0" smtClean="0"/>
          </a:p>
          <a:p>
            <a:pPr lvl="1"/>
            <a:r>
              <a:rPr lang="en-US" kern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Cloud (model) presence is ubiquitous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14600"/>
            <a:ext cx="2100943" cy="11765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229100"/>
            <a:ext cx="2057400" cy="1485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030" y="2438400"/>
            <a:ext cx="2187570" cy="127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572000"/>
            <a:ext cx="1531630" cy="100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429" y="824229"/>
            <a:ext cx="1080771" cy="108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179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59265567"/>
              </p:ext>
            </p:extLst>
          </p:nvPr>
        </p:nvGraphicFramePr>
        <p:xfrm>
          <a:off x="0" y="2057400"/>
          <a:ext cx="9144000" cy="236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2069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0519153-5F84-4C41-91A4-25724A143A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6" name="Picture 2" descr="nec_r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99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Agility…</a:t>
            </a:r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399" y="981076"/>
            <a:ext cx="4572001" cy="3819524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Agility performance 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paramount ! </a:t>
            </a:r>
            <a:endParaRPr lang="en-US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(Agile methodology &amp; environment)</a:t>
            </a:r>
          </a:p>
          <a:p>
            <a:pPr lvl="1"/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Provides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much better performance as compared to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VMs</a:t>
            </a:r>
          </a:p>
          <a:p>
            <a:pPr lvl="2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Launch time in sub-seconds: Reduced cycle time of test environment deployment and execution</a:t>
            </a:r>
          </a:p>
          <a:p>
            <a:pPr lvl="1"/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Ease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 configuration management of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resource (Inherent CM)</a:t>
            </a: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Enhance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 / CD execution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cases</a:t>
            </a:r>
          </a:p>
          <a:p>
            <a:pPr lvl="2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Decreased development and QA time (by ensuring replica environment </a:t>
            </a:r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 all dependencies across 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stages</a:t>
            </a:r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lvl="2"/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Automation frameworks (orchid/fig)</a:t>
            </a:r>
          </a:p>
          <a:p>
            <a:pPr lvl="2"/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Optimized server environments</a:t>
            </a:r>
          </a:p>
          <a:p>
            <a:pPr lvl="1">
              <a:buNone/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(shorten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release cycles: </a:t>
            </a:r>
            <a:endParaRPr lang="en-US" sz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None/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some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orgs  @ 3 release / day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 indent="-285750"/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2"/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134" y="25562"/>
            <a:ext cx="1066800" cy="704088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622622"/>
            <a:ext cx="3295650" cy="209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Oval 16"/>
          <p:cNvSpPr/>
          <p:nvPr/>
        </p:nvSpPr>
        <p:spPr>
          <a:xfrm>
            <a:off x="6375104" y="3405664"/>
            <a:ext cx="1486788" cy="381000"/>
          </a:xfrm>
          <a:prstGeom prst="ellipse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924800" y="3087469"/>
            <a:ext cx="1206369" cy="646331"/>
          </a:xfrm>
          <a:prstGeom prst="rect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Sharing OS, Binaries &amp; Libraries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70296" y="2477869"/>
            <a:ext cx="2134669" cy="646331"/>
          </a:xfrm>
          <a:prstGeom prst="rect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Execution speed is much higher (</a:t>
            </a:r>
            <a:r>
              <a:rPr lang="en-US" sz="1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ms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launches versus few seconds)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696" y="247272"/>
            <a:ext cx="2868260" cy="731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733800"/>
            <a:ext cx="457199" cy="377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069247"/>
            <a:ext cx="2685363" cy="1292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586" y="4663545"/>
            <a:ext cx="1521379" cy="585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843462"/>
            <a:ext cx="2182813" cy="163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779" y="4821267"/>
            <a:ext cx="2355114" cy="1766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15" y="5334000"/>
            <a:ext cx="2978385" cy="980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31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Costing…</a:t>
            </a:r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81075"/>
            <a:ext cx="4114800" cy="336232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 so far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Cloud performance optimization ! (VM performance improvement Several GB -&gt; 100 MBs)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 container offer much better density than traditional VMs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 scale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10x – 100x</a:t>
            </a:r>
          </a:p>
          <a:p>
            <a:pPr lvl="1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Compute Resource 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Optimization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Support Cost Optimization</a:t>
            </a:r>
          </a:p>
          <a:p>
            <a:pPr lvl="1"/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License Cost Optimization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(Pure OSS versus commercial VMs)</a:t>
            </a: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552318"/>
            <a:ext cx="3295650" cy="209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Oval 32"/>
          <p:cNvSpPr/>
          <p:nvPr/>
        </p:nvSpPr>
        <p:spPr>
          <a:xfrm>
            <a:off x="6007051" y="2901503"/>
            <a:ext cx="2238518" cy="381000"/>
          </a:xfrm>
          <a:prstGeom prst="ellipse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428456" y="2133600"/>
            <a:ext cx="1648744" cy="646331"/>
          </a:xfrm>
          <a:prstGeom prst="rect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Density of virtual entities is much higher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979"/>
            <a:ext cx="914400" cy="75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-5219"/>
            <a:ext cx="1112562" cy="74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047" y="4895625"/>
            <a:ext cx="1753813" cy="844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4877376"/>
            <a:ext cx="1885950" cy="720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" y="4343400"/>
            <a:ext cx="276860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454" y="195039"/>
            <a:ext cx="2584748" cy="1938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987" y="4648201"/>
            <a:ext cx="2357715" cy="1768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374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Strengthening new Paradigms!</a:t>
            </a:r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81075"/>
            <a:ext cx="4800600" cy="525621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Cloud</a:t>
            </a:r>
          </a:p>
          <a:p>
            <a:pPr lvl="1"/>
            <a:r>
              <a:rPr lang="en-US" sz="17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Enhanced performance of OpenStack through docker support in Nova (Compute engine)</a:t>
            </a:r>
          </a:p>
          <a:p>
            <a:pPr lvl="1"/>
            <a:endParaRPr lang="en-US" sz="17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CI-CD &amp;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DevOps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17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Thousand of off-the shelf docker images for quick launch without repeated installs !</a:t>
            </a:r>
          </a:p>
          <a:p>
            <a:pPr lvl="1"/>
            <a:r>
              <a:rPr lang="en-US" sz="17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Accelerated environment replication using CM facility!</a:t>
            </a:r>
          </a:p>
          <a:p>
            <a:pPr lvl="1" indent="-285750"/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Computing Resource treatment as pet versus cattle</a:t>
            </a:r>
          </a:p>
          <a:p>
            <a:pPr lvl="1"/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Cloud deployments  Interoperability testing (OpenStack Cloud framework)</a:t>
            </a:r>
          </a:p>
          <a:p>
            <a:pPr lvl="1"/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Refstack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using docker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009" y="2971800"/>
            <a:ext cx="1519117" cy="122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186238"/>
            <a:ext cx="1152524" cy="99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783" y="4226719"/>
            <a:ext cx="1252538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669109" y="4348361"/>
            <a:ext cx="775898" cy="646331"/>
          </a:xfrm>
          <a:prstGeom prst="rect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Pets</a:t>
            </a:r>
          </a:p>
          <a:p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Versus</a:t>
            </a:r>
          </a:p>
          <a:p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Cattle!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200400"/>
            <a:ext cx="1855409" cy="61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792" y="5181600"/>
            <a:ext cx="2279408" cy="129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116" y="444019"/>
            <a:ext cx="27527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2133600"/>
            <a:ext cx="2828925" cy="85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812" y="0"/>
            <a:ext cx="914400" cy="75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84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Solomon </a:t>
            </a:r>
            <a:r>
              <a:rPr lang="en-US" dirty="0" err="1" smtClean="0"/>
              <a:t>Hykes</a:t>
            </a:r>
            <a:r>
              <a:rPr lang="en-US" dirty="0" smtClean="0"/>
              <a:t>: person behind Docker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81075"/>
            <a:ext cx="4876800" cy="5256213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DotCloud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: Provides Cloud solutions</a:t>
            </a:r>
          </a:p>
          <a:p>
            <a:pPr marL="285750" indent="-285750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Brain behind Docker :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Solomon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Hykes</a:t>
            </a:r>
            <a:endPara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/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Theme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Motto 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marL="465138" lvl="1" indent="-285750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n-IN" dirty="0"/>
              <a:t>The real value of Docker is not technology, </a:t>
            </a:r>
            <a:r>
              <a:rPr lang="en-IN" b="1" dirty="0"/>
              <a:t>it's getting people to agree on something</a:t>
            </a:r>
            <a:r>
              <a:rPr lang="en-IN" dirty="0" smtClean="0"/>
              <a:t>.”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/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574623"/>
            <a:ext cx="1066800" cy="1090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972" y="981075"/>
            <a:ext cx="1951037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924673"/>
            <a:ext cx="1957192" cy="121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72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of Software Industry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08" y="1043853"/>
            <a:ext cx="7697932" cy="430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" y="5562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www.slideshare.net/Docker/dockerintronovember-131125185628phpapp02-37588934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64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7839148" cy="4409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53340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www.slideshare.net/Docker/dockerintronovember-131125185628phpapp02-37588934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827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StreamWave_PC_E_NTI">
  <a:themeElements>
    <a:clrScheme name="NEC_2010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D200"/>
      </a:accent1>
      <a:accent2>
        <a:srgbClr val="E62D00"/>
      </a:accent2>
      <a:accent3>
        <a:srgbClr val="69B43C"/>
      </a:accent3>
      <a:accent4>
        <a:srgbClr val="00B4A0"/>
      </a:accent4>
      <a:accent5>
        <a:srgbClr val="1414A0"/>
      </a:accent5>
      <a:accent6>
        <a:srgbClr val="009682"/>
      </a:accent6>
      <a:hlink>
        <a:srgbClr val="00B4A0"/>
      </a:hlink>
      <a:folHlink>
        <a:srgbClr val="69B43C"/>
      </a:folHlink>
    </a:clrScheme>
    <a:fontScheme name="NEC_2010">
      <a:majorFont>
        <a:latin typeface="Arial"/>
        <a:ea typeface="HGP創英角ｺﾞｼｯｸUB"/>
        <a:cs typeface=""/>
      </a:majorFont>
      <a:minorFont>
        <a:latin typeface="Arial"/>
        <a:ea typeface="HGP創英角ｺﾞｼｯｸU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eamWave_PC_E">
  <a:themeElements>
    <a:clrScheme name="NEC_2010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D200"/>
      </a:accent1>
      <a:accent2>
        <a:srgbClr val="E62D00"/>
      </a:accent2>
      <a:accent3>
        <a:srgbClr val="69B43C"/>
      </a:accent3>
      <a:accent4>
        <a:srgbClr val="00B4A0"/>
      </a:accent4>
      <a:accent5>
        <a:srgbClr val="1414A0"/>
      </a:accent5>
      <a:accent6>
        <a:srgbClr val="009682"/>
      </a:accent6>
      <a:hlink>
        <a:srgbClr val="00B4A0"/>
      </a:hlink>
      <a:folHlink>
        <a:srgbClr val="69B43C"/>
      </a:folHlink>
    </a:clrScheme>
    <a:fontScheme name="NEC_2010">
      <a:majorFont>
        <a:latin typeface="Arial"/>
        <a:ea typeface="HGP創英角ｺﾞｼｯｸUB"/>
        <a:cs typeface=""/>
      </a:majorFont>
      <a:minorFont>
        <a:latin typeface="Arial"/>
        <a:ea typeface="HGP創英角ｺﾞｼｯｸU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treamWave_PC_E">
  <a:themeElements>
    <a:clrScheme name="NEC_2010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D200"/>
      </a:accent1>
      <a:accent2>
        <a:srgbClr val="E62D00"/>
      </a:accent2>
      <a:accent3>
        <a:srgbClr val="69B43C"/>
      </a:accent3>
      <a:accent4>
        <a:srgbClr val="00B4A0"/>
      </a:accent4>
      <a:accent5>
        <a:srgbClr val="1414A0"/>
      </a:accent5>
      <a:accent6>
        <a:srgbClr val="009682"/>
      </a:accent6>
      <a:hlink>
        <a:srgbClr val="00B4A0"/>
      </a:hlink>
      <a:folHlink>
        <a:srgbClr val="69B43C"/>
      </a:folHlink>
    </a:clrScheme>
    <a:fontScheme name="NEC_2010">
      <a:majorFont>
        <a:latin typeface="Arial"/>
        <a:ea typeface="HGP創英角ｺﾞｼｯｸUB"/>
        <a:cs typeface=""/>
      </a:majorFont>
      <a:minorFont>
        <a:latin typeface="Arial"/>
        <a:ea typeface="HGP創英角ｺﾞｼｯｸU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StreamWave_PC_E">
  <a:themeElements>
    <a:clrScheme name="NEC_2010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D200"/>
      </a:accent1>
      <a:accent2>
        <a:srgbClr val="E62D00"/>
      </a:accent2>
      <a:accent3>
        <a:srgbClr val="69B43C"/>
      </a:accent3>
      <a:accent4>
        <a:srgbClr val="00B4A0"/>
      </a:accent4>
      <a:accent5>
        <a:srgbClr val="1414A0"/>
      </a:accent5>
      <a:accent6>
        <a:srgbClr val="009682"/>
      </a:accent6>
      <a:hlink>
        <a:srgbClr val="00B4A0"/>
      </a:hlink>
      <a:folHlink>
        <a:srgbClr val="69B43C"/>
      </a:folHlink>
    </a:clrScheme>
    <a:fontScheme name="NEC_2010">
      <a:majorFont>
        <a:latin typeface="Arial"/>
        <a:ea typeface="HGP創英角ｺﾞｼｯｸUB"/>
        <a:cs typeface=""/>
      </a:majorFont>
      <a:minorFont>
        <a:latin typeface="Arial"/>
        <a:ea typeface="HGP創英角ｺﾞｼｯｸU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StreamWave_PC_E">
  <a:themeElements>
    <a:clrScheme name="NEC_2010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D200"/>
      </a:accent1>
      <a:accent2>
        <a:srgbClr val="E62D00"/>
      </a:accent2>
      <a:accent3>
        <a:srgbClr val="69B43C"/>
      </a:accent3>
      <a:accent4>
        <a:srgbClr val="00B4A0"/>
      </a:accent4>
      <a:accent5>
        <a:srgbClr val="1414A0"/>
      </a:accent5>
      <a:accent6>
        <a:srgbClr val="009682"/>
      </a:accent6>
      <a:hlink>
        <a:srgbClr val="00B4A0"/>
      </a:hlink>
      <a:folHlink>
        <a:srgbClr val="69B43C"/>
      </a:folHlink>
    </a:clrScheme>
    <a:fontScheme name="NEC_2010">
      <a:majorFont>
        <a:latin typeface="Arial"/>
        <a:ea typeface="HGP創英角ｺﾞｼｯｸUB"/>
        <a:cs typeface=""/>
      </a:majorFont>
      <a:minorFont>
        <a:latin typeface="Arial"/>
        <a:ea typeface="HGP創英角ｺﾞｼｯｸU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9274</TotalTime>
  <Words>1427</Words>
  <Application>Microsoft Office PowerPoint</Application>
  <PresentationFormat>On-screen Show (4:3)</PresentationFormat>
  <Paragraphs>322</Paragraphs>
  <Slides>31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StreamWave_PC_E_NTI</vt:lpstr>
      <vt:lpstr>StreamWave_PC_E</vt:lpstr>
      <vt:lpstr>1_StreamWave_PC_E</vt:lpstr>
      <vt:lpstr>2_StreamWave_PC_E</vt:lpstr>
      <vt:lpstr>3_StreamWave_PC_E</vt:lpstr>
      <vt:lpstr>Emerging Areas: Virtualization / Agile  Adopting Agile Environment : Utilizing Docker Containers For Accelerating &amp; Optimizing Testing</vt:lpstr>
      <vt:lpstr> Agenda</vt:lpstr>
      <vt:lpstr>Background scenario of today’s technology world !</vt:lpstr>
      <vt:lpstr>Agility…</vt:lpstr>
      <vt:lpstr>Costing…</vt:lpstr>
      <vt:lpstr>Strengthening new Paradigms!</vt:lpstr>
      <vt:lpstr>Solomon Hykes: person behind Docker Container</vt:lpstr>
      <vt:lpstr>Challenge of Software Industry</vt:lpstr>
      <vt:lpstr>Solution</vt:lpstr>
      <vt:lpstr>Solomon Hykes: person behind Docker Container</vt:lpstr>
      <vt:lpstr>Docker Containers and technology business ecosystem</vt:lpstr>
      <vt:lpstr>Creating newer solutions &amp; Paradigms !</vt:lpstr>
      <vt:lpstr>Hypervisor VM versus Docker Containers</vt:lpstr>
      <vt:lpstr> Docker Technology : Introduction</vt:lpstr>
      <vt:lpstr>Docker Technology Introduction….continued…</vt:lpstr>
      <vt:lpstr> Docker Architecture</vt:lpstr>
      <vt:lpstr>Usage Flow</vt:lpstr>
      <vt:lpstr> Initial Benchmarking Results (1/3)</vt:lpstr>
      <vt:lpstr> Initial Benchmarking Results (2/3)</vt:lpstr>
      <vt:lpstr> Initial Benchmarking Results (3/3)</vt:lpstr>
      <vt:lpstr> Use Cases For Application Of Docker Containers</vt:lpstr>
      <vt:lpstr> Distributions / Interoperability testing (1/3)</vt:lpstr>
      <vt:lpstr> Stress Testing Validation</vt:lpstr>
      <vt:lpstr> Technology Usage Demonstration (1/5)</vt:lpstr>
      <vt:lpstr> Technology Usage Demonstration (2/5)</vt:lpstr>
      <vt:lpstr> Technology Usage Demonstration (3/5)</vt:lpstr>
      <vt:lpstr> Technology Usage Demonstration (4/5)</vt:lpstr>
      <vt:lpstr> Technology Usage Demonstration (5/5)</vt:lpstr>
      <vt:lpstr> 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Tarun Bhatnaggar</dc:creator>
  <cp:lastModifiedBy>Khelender Sasan</cp:lastModifiedBy>
  <cp:revision>927</cp:revision>
  <dcterms:created xsi:type="dcterms:W3CDTF">2013-06-19T07:30:30Z</dcterms:created>
  <dcterms:modified xsi:type="dcterms:W3CDTF">2014-11-10T13:04:36Z</dcterms:modified>
</cp:coreProperties>
</file>